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86" r:id="rId4"/>
  </p:sldMasterIdLst>
  <p:notesMasterIdLst>
    <p:notesMasterId r:id="rId36"/>
  </p:notesMasterIdLst>
  <p:sldIdLst>
    <p:sldId id="348" r:id="rId5"/>
    <p:sldId id="407" r:id="rId6"/>
    <p:sldId id="368" r:id="rId7"/>
    <p:sldId id="266" r:id="rId8"/>
    <p:sldId id="369" r:id="rId9"/>
    <p:sldId id="364" r:id="rId10"/>
    <p:sldId id="383" r:id="rId11"/>
    <p:sldId id="355" r:id="rId12"/>
    <p:sldId id="388" r:id="rId13"/>
    <p:sldId id="275" r:id="rId14"/>
    <p:sldId id="276" r:id="rId15"/>
    <p:sldId id="390" r:id="rId16"/>
    <p:sldId id="389" r:id="rId17"/>
    <p:sldId id="394" r:id="rId18"/>
    <p:sldId id="395" r:id="rId19"/>
    <p:sldId id="372" r:id="rId20"/>
    <p:sldId id="396" r:id="rId21"/>
    <p:sldId id="397" r:id="rId22"/>
    <p:sldId id="377" r:id="rId23"/>
    <p:sldId id="379" r:id="rId24"/>
    <p:sldId id="398" r:id="rId25"/>
    <p:sldId id="399" r:id="rId26"/>
    <p:sldId id="400" r:id="rId27"/>
    <p:sldId id="402" r:id="rId28"/>
    <p:sldId id="401" r:id="rId29"/>
    <p:sldId id="403" r:id="rId30"/>
    <p:sldId id="406" r:id="rId31"/>
    <p:sldId id="391" r:id="rId32"/>
    <p:sldId id="393" r:id="rId33"/>
    <p:sldId id="386" r:id="rId34"/>
    <p:sldId id="405" r:id="rId35"/>
  </p:sldIdLst>
  <p:sldSz cx="12192000" cy="6858000"/>
  <p:notesSz cx="6858000" cy="9144000"/>
  <p:embeddedFontLst>
    <p:embeddedFont>
      <p:font typeface="Cambria Math" panose="02040503050406030204" pitchFamily="18" charset="0"/>
      <p:regular r:id="rId37"/>
    </p:embeddedFont>
    <p:embeddedFont>
      <p:font typeface="Century Gothic" panose="020B0502020202020204" pitchFamily="34" charset="0"/>
      <p:regular r:id="rId38"/>
      <p:bold r:id="rId39"/>
      <p:italic r:id="rId40"/>
      <p:boldItalic r:id="rId41"/>
    </p:embeddedFont>
    <p:embeddedFont>
      <p:font typeface="Georgia" panose="02040502050405020303" pitchFamily="18"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C291D-7214-40F8-A69D-9C58DAEFEEC0}" v="23" dt="2025-10-01T13:37:46.364"/>
    <p1510:client id="{ECE25486-96E8-4380-97CB-C280604CB90B}" v="1" dt="2025-10-01T15:11:08.104"/>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46" autoAdjust="0"/>
    <p:restoredTop sz="72900" autoAdjust="0"/>
  </p:normalViewPr>
  <p:slideViewPr>
    <p:cSldViewPr snapToGrid="0">
      <p:cViewPr varScale="1">
        <p:scale>
          <a:sx n="80" d="100"/>
          <a:sy n="80" d="100"/>
        </p:scale>
        <p:origin x="15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74"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font" Target="fonts/font5.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Wood" userId="7b7afa86-af4c-4fc5-8b10-ec0f2d4e8519" providerId="ADAL" clId="{13105F3E-B3E9-44DF-9B3F-A6199A083FB7}"/>
    <pc:docChg chg="custSel modSld">
      <pc:chgData name="Jessica Wood" userId="7b7afa86-af4c-4fc5-8b10-ec0f2d4e8519" providerId="ADAL" clId="{13105F3E-B3E9-44DF-9B3F-A6199A083FB7}" dt="2025-10-01T13:37:48.327" v="36" actId="14100"/>
      <pc:docMkLst>
        <pc:docMk/>
      </pc:docMkLst>
      <pc:sldChg chg="modSp mod">
        <pc:chgData name="Jessica Wood" userId="7b7afa86-af4c-4fc5-8b10-ec0f2d4e8519" providerId="ADAL" clId="{13105F3E-B3E9-44DF-9B3F-A6199A083FB7}" dt="2025-10-01T13:10:00.731" v="6" actId="20577"/>
        <pc:sldMkLst>
          <pc:docMk/>
          <pc:sldMk cId="3369411285" sldId="276"/>
        </pc:sldMkLst>
        <pc:spChg chg="mod">
          <ac:chgData name="Jessica Wood" userId="7b7afa86-af4c-4fc5-8b10-ec0f2d4e8519" providerId="ADAL" clId="{13105F3E-B3E9-44DF-9B3F-A6199A083FB7}" dt="2025-10-01T13:10:00.731" v="6" actId="20577"/>
          <ac:spMkLst>
            <pc:docMk/>
            <pc:sldMk cId="3369411285" sldId="276"/>
            <ac:spMk id="19" creationId="{8A77A60A-B0C3-2C4C-9764-96E33BDC091E}"/>
          </ac:spMkLst>
        </pc:spChg>
      </pc:sldChg>
      <pc:sldChg chg="modSp mod">
        <pc:chgData name="Jessica Wood" userId="7b7afa86-af4c-4fc5-8b10-ec0f2d4e8519" providerId="ADAL" clId="{13105F3E-B3E9-44DF-9B3F-A6199A083FB7}" dt="2025-10-01T13:36:56.373" v="13" actId="14100"/>
        <pc:sldMkLst>
          <pc:docMk/>
          <pc:sldMk cId="2751237209" sldId="398"/>
        </pc:sldMkLst>
        <pc:spChg chg="mod">
          <ac:chgData name="Jessica Wood" userId="7b7afa86-af4c-4fc5-8b10-ec0f2d4e8519" providerId="ADAL" clId="{13105F3E-B3E9-44DF-9B3F-A6199A083FB7}" dt="2025-10-01T13:36:56.373" v="13" actId="14100"/>
          <ac:spMkLst>
            <pc:docMk/>
            <pc:sldMk cId="2751237209" sldId="398"/>
            <ac:spMk id="16" creationId="{8DEB9ED5-DC9C-785F-2E8D-5FFAB4A2419C}"/>
          </ac:spMkLst>
        </pc:spChg>
      </pc:sldChg>
      <pc:sldChg chg="modSp mod">
        <pc:chgData name="Jessica Wood" userId="7b7afa86-af4c-4fc5-8b10-ec0f2d4e8519" providerId="ADAL" clId="{13105F3E-B3E9-44DF-9B3F-A6199A083FB7}" dt="2025-10-01T13:37:48.327" v="36" actId="14100"/>
        <pc:sldMkLst>
          <pc:docMk/>
          <pc:sldMk cId="1369263705" sldId="402"/>
        </pc:sldMkLst>
        <pc:spChg chg="mod">
          <ac:chgData name="Jessica Wood" userId="7b7afa86-af4c-4fc5-8b10-ec0f2d4e8519" providerId="ADAL" clId="{13105F3E-B3E9-44DF-9B3F-A6199A083FB7}" dt="2025-10-01T13:37:34.744" v="21" actId="14100"/>
          <ac:spMkLst>
            <pc:docMk/>
            <pc:sldMk cId="1369263705" sldId="402"/>
            <ac:spMk id="3" creationId="{4C6AE249-7959-C2EA-70DC-79D585E437FB}"/>
          </ac:spMkLst>
        </pc:spChg>
        <pc:spChg chg="mod">
          <ac:chgData name="Jessica Wood" userId="7b7afa86-af4c-4fc5-8b10-ec0f2d4e8519" providerId="ADAL" clId="{13105F3E-B3E9-44DF-9B3F-A6199A083FB7}" dt="2025-10-01T13:37:44.077" v="29" actId="1076"/>
          <ac:spMkLst>
            <pc:docMk/>
            <pc:sldMk cId="1369263705" sldId="402"/>
            <ac:spMk id="8" creationId="{E5BC2D70-E8E9-411B-3272-6D219200094F}"/>
          </ac:spMkLst>
        </pc:spChg>
        <pc:spChg chg="mod">
          <ac:chgData name="Jessica Wood" userId="7b7afa86-af4c-4fc5-8b10-ec0f2d4e8519" providerId="ADAL" clId="{13105F3E-B3E9-44DF-9B3F-A6199A083FB7}" dt="2025-10-01T13:37:48.327" v="36" actId="14100"/>
          <ac:spMkLst>
            <pc:docMk/>
            <pc:sldMk cId="1369263705" sldId="402"/>
            <ac:spMk id="10" creationId="{68194DA3-C5A8-D83F-3396-97A62B25C954}"/>
          </ac:spMkLst>
        </pc:spChg>
      </pc:sldChg>
    </pc:docChg>
  </pc:docChgLst>
  <pc:docChgLst>
    <pc:chgData name="Shauna O'Brien" userId="2cccf8d3-fcb4-4082-ab59-b4bd17c66c6c" providerId="ADAL" clId="{739EA532-6ED9-A247-B88D-B94D03C512B2}"/>
    <pc:docChg chg="custSel modSld">
      <pc:chgData name="Shauna O'Brien" userId="2cccf8d3-fcb4-4082-ab59-b4bd17c66c6c" providerId="ADAL" clId="{739EA532-6ED9-A247-B88D-B94D03C512B2}" dt="2022-08-09T14:20:41.572" v="169" actId="12"/>
      <pc:docMkLst>
        <pc:docMk/>
      </pc:docMkLst>
      <pc:sldChg chg="addSp modSp">
        <pc:chgData name="Shauna O'Brien" userId="2cccf8d3-fcb4-4082-ab59-b4bd17c66c6c" providerId="ADAL" clId="{739EA532-6ED9-A247-B88D-B94D03C512B2}" dt="2022-08-09T11:42:24.272" v="92"/>
        <pc:sldMkLst>
          <pc:docMk/>
          <pc:sldMk cId="3330400795" sldId="266"/>
        </pc:sldMkLst>
      </pc:sldChg>
      <pc:sldChg chg="modSp mod">
        <pc:chgData name="Shauna O'Brien" userId="2cccf8d3-fcb4-4082-ab59-b4bd17c66c6c" providerId="ADAL" clId="{739EA532-6ED9-A247-B88D-B94D03C512B2}" dt="2022-08-09T11:42:42.690" v="105" actId="20577"/>
        <pc:sldMkLst>
          <pc:docMk/>
          <pc:sldMk cId="3612247813" sldId="300"/>
        </pc:sldMkLst>
      </pc:sldChg>
      <pc:sldChg chg="delCm">
        <pc:chgData name="Shauna O'Brien" userId="2cccf8d3-fcb4-4082-ab59-b4bd17c66c6c" providerId="ADAL" clId="{739EA532-6ED9-A247-B88D-B94D03C512B2}" dt="2022-08-09T11:41:01.112" v="0" actId="1592"/>
        <pc:sldMkLst>
          <pc:docMk/>
          <pc:sldMk cId="1495468696" sldId="348"/>
        </pc:sldMkLst>
      </pc:sldChg>
      <pc:sldChg chg="addSp delSp modSp mod modNotesTx">
        <pc:chgData name="Shauna O'Brien" userId="2cccf8d3-fcb4-4082-ab59-b4bd17c66c6c" providerId="ADAL" clId="{739EA532-6ED9-A247-B88D-B94D03C512B2}" dt="2022-08-09T14:20:41.572" v="169" actId="12"/>
        <pc:sldMkLst>
          <pc:docMk/>
          <pc:sldMk cId="2739972932" sldId="364"/>
        </pc:sldMkLst>
      </pc:sldChg>
      <pc:sldChg chg="addSp modSp mod modNotesTx">
        <pc:chgData name="Shauna O'Brien" userId="2cccf8d3-fcb4-4082-ab59-b4bd17c66c6c" providerId="ADAL" clId="{739EA532-6ED9-A247-B88D-B94D03C512B2}" dt="2022-08-09T11:51:31.040" v="133" actId="20577"/>
        <pc:sldMkLst>
          <pc:docMk/>
          <pc:sldMk cId="2998874489" sldId="368"/>
        </pc:sldMkLst>
      </pc:sldChg>
      <pc:sldChg chg="addSp modSp">
        <pc:chgData name="Shauna O'Brien" userId="2cccf8d3-fcb4-4082-ab59-b4bd17c66c6c" providerId="ADAL" clId="{739EA532-6ED9-A247-B88D-B94D03C512B2}" dt="2022-08-09T11:42:29.362" v="93"/>
        <pc:sldMkLst>
          <pc:docMk/>
          <pc:sldMk cId="3117368702" sldId="369"/>
        </pc:sldMkLst>
      </pc:sldChg>
    </pc:docChg>
  </pc:docChgLst>
  <pc:docChgLst>
    <pc:chgData name="Joanna Scouler" userId="da2978bb-3a89-42a2-b6f4-686f2140a0cc" providerId="ADAL" clId="{D4273BFF-82EB-7B4F-8F2A-044E57577195}"/>
    <pc:docChg chg="custSel addSld delSld modSld modMainMaster">
      <pc:chgData name="Joanna Scouler" userId="da2978bb-3a89-42a2-b6f4-686f2140a0cc" providerId="ADAL" clId="{D4273BFF-82EB-7B4F-8F2A-044E57577195}" dt="2023-10-03T11:33:02.703" v="65" actId="2696"/>
      <pc:docMkLst>
        <pc:docMk/>
      </pc:docMkLst>
      <pc:sldChg chg="modSp del">
        <pc:chgData name="Joanna Scouler" userId="da2978bb-3a89-42a2-b6f4-686f2140a0cc" providerId="ADAL" clId="{D4273BFF-82EB-7B4F-8F2A-044E57577195}" dt="2023-10-03T11:33:02.703" v="65" actId="2696"/>
        <pc:sldMkLst>
          <pc:docMk/>
          <pc:sldMk cId="3612247813" sldId="300"/>
        </pc:sldMkLst>
      </pc:sldChg>
      <pc:sldChg chg="modSp">
        <pc:chgData name="Joanna Scouler" userId="da2978bb-3a89-42a2-b6f4-686f2140a0cc" providerId="ADAL" clId="{D4273BFF-82EB-7B4F-8F2A-044E57577195}" dt="2023-10-02T14:33:33.715" v="4"/>
        <pc:sldMkLst>
          <pc:docMk/>
          <pc:sldMk cId="1495468696" sldId="348"/>
        </pc:sldMkLst>
      </pc:sldChg>
      <pc:sldChg chg="modSp mod modClrScheme chgLayout">
        <pc:chgData name="Joanna Scouler" userId="da2978bb-3a89-42a2-b6f4-686f2140a0cc" providerId="ADAL" clId="{D4273BFF-82EB-7B4F-8F2A-044E57577195}" dt="2023-10-02T14:33:43.488" v="5" actId="700"/>
        <pc:sldMkLst>
          <pc:docMk/>
          <pc:sldMk cId="810804710" sldId="355"/>
        </pc:sldMkLst>
      </pc:sldChg>
      <pc:sldChg chg="modSp">
        <pc:chgData name="Joanna Scouler" userId="da2978bb-3a89-42a2-b6f4-686f2140a0cc" providerId="ADAL" clId="{D4273BFF-82EB-7B4F-8F2A-044E57577195}" dt="2023-10-02T14:33:33.715" v="4"/>
        <pc:sldMkLst>
          <pc:docMk/>
          <pc:sldMk cId="2739972932" sldId="364"/>
        </pc:sldMkLst>
      </pc:sldChg>
      <pc:sldChg chg="modSp">
        <pc:chgData name="Joanna Scouler" userId="da2978bb-3a89-42a2-b6f4-686f2140a0cc" providerId="ADAL" clId="{D4273BFF-82EB-7B4F-8F2A-044E57577195}" dt="2023-10-02T14:33:33.715" v="4"/>
        <pc:sldMkLst>
          <pc:docMk/>
          <pc:sldMk cId="3028407011" sldId="372"/>
        </pc:sldMkLst>
      </pc:sldChg>
      <pc:sldChg chg="modSp">
        <pc:chgData name="Joanna Scouler" userId="da2978bb-3a89-42a2-b6f4-686f2140a0cc" providerId="ADAL" clId="{D4273BFF-82EB-7B4F-8F2A-044E57577195}" dt="2023-10-02T14:33:33.715" v="4"/>
        <pc:sldMkLst>
          <pc:docMk/>
          <pc:sldMk cId="1107589307" sldId="377"/>
        </pc:sldMkLst>
      </pc:sldChg>
      <pc:sldChg chg="modSp">
        <pc:chgData name="Joanna Scouler" userId="da2978bb-3a89-42a2-b6f4-686f2140a0cc" providerId="ADAL" clId="{D4273BFF-82EB-7B4F-8F2A-044E57577195}" dt="2023-10-02T14:33:33.715" v="4"/>
        <pc:sldMkLst>
          <pc:docMk/>
          <pc:sldMk cId="1735659575" sldId="379"/>
        </pc:sldMkLst>
      </pc:sldChg>
      <pc:sldChg chg="modNotesTx">
        <pc:chgData name="Joanna Scouler" userId="da2978bb-3a89-42a2-b6f4-686f2140a0cc" providerId="ADAL" clId="{D4273BFF-82EB-7B4F-8F2A-044E57577195}" dt="2023-10-03T11:30:01.402" v="59" actId="20577"/>
        <pc:sldMkLst>
          <pc:docMk/>
          <pc:sldMk cId="2588140264" sldId="383"/>
        </pc:sldMkLst>
      </pc:sldChg>
      <pc:sldChg chg="modSp">
        <pc:chgData name="Joanna Scouler" userId="da2978bb-3a89-42a2-b6f4-686f2140a0cc" providerId="ADAL" clId="{D4273BFF-82EB-7B4F-8F2A-044E57577195}" dt="2023-10-02T14:33:33.715" v="4"/>
        <pc:sldMkLst>
          <pc:docMk/>
          <pc:sldMk cId="1224344724" sldId="386"/>
        </pc:sldMkLst>
      </pc:sldChg>
      <pc:sldChg chg="modSp">
        <pc:chgData name="Joanna Scouler" userId="da2978bb-3a89-42a2-b6f4-686f2140a0cc" providerId="ADAL" clId="{D4273BFF-82EB-7B4F-8F2A-044E57577195}" dt="2023-10-02T14:33:33.715" v="4"/>
        <pc:sldMkLst>
          <pc:docMk/>
          <pc:sldMk cId="173439602" sldId="388"/>
        </pc:sldMkLst>
      </pc:sldChg>
      <pc:sldChg chg="modSp">
        <pc:chgData name="Joanna Scouler" userId="da2978bb-3a89-42a2-b6f4-686f2140a0cc" providerId="ADAL" clId="{D4273BFF-82EB-7B4F-8F2A-044E57577195}" dt="2023-10-02T14:33:33.715" v="4"/>
        <pc:sldMkLst>
          <pc:docMk/>
          <pc:sldMk cId="415466972" sldId="389"/>
        </pc:sldMkLst>
      </pc:sldChg>
      <pc:sldChg chg="modSp mod modClrScheme chgLayout">
        <pc:chgData name="Joanna Scouler" userId="da2978bb-3a89-42a2-b6f4-686f2140a0cc" providerId="ADAL" clId="{D4273BFF-82EB-7B4F-8F2A-044E57577195}" dt="2023-10-02T14:33:53.163" v="7" actId="1076"/>
        <pc:sldMkLst>
          <pc:docMk/>
          <pc:sldMk cId="2127189985" sldId="390"/>
        </pc:sldMkLst>
      </pc:sldChg>
      <pc:sldChg chg="modSp">
        <pc:chgData name="Joanna Scouler" userId="da2978bb-3a89-42a2-b6f4-686f2140a0cc" providerId="ADAL" clId="{D4273BFF-82EB-7B4F-8F2A-044E57577195}" dt="2023-10-02T14:33:33.715" v="4"/>
        <pc:sldMkLst>
          <pc:docMk/>
          <pc:sldMk cId="1831836233" sldId="391"/>
        </pc:sldMkLst>
      </pc:sldChg>
      <pc:sldChg chg="modSp">
        <pc:chgData name="Joanna Scouler" userId="da2978bb-3a89-42a2-b6f4-686f2140a0cc" providerId="ADAL" clId="{D4273BFF-82EB-7B4F-8F2A-044E57577195}" dt="2023-10-02T14:33:33.715" v="4"/>
        <pc:sldMkLst>
          <pc:docMk/>
          <pc:sldMk cId="2908064501" sldId="393"/>
        </pc:sldMkLst>
      </pc:sldChg>
      <pc:sldChg chg="modSp">
        <pc:chgData name="Joanna Scouler" userId="da2978bb-3a89-42a2-b6f4-686f2140a0cc" providerId="ADAL" clId="{D4273BFF-82EB-7B4F-8F2A-044E57577195}" dt="2023-10-02T14:33:33.715" v="4"/>
        <pc:sldMkLst>
          <pc:docMk/>
          <pc:sldMk cId="1667449340" sldId="394"/>
        </pc:sldMkLst>
      </pc:sldChg>
      <pc:sldChg chg="modSp">
        <pc:chgData name="Joanna Scouler" userId="da2978bb-3a89-42a2-b6f4-686f2140a0cc" providerId="ADAL" clId="{D4273BFF-82EB-7B4F-8F2A-044E57577195}" dt="2023-10-02T14:33:33.715" v="4"/>
        <pc:sldMkLst>
          <pc:docMk/>
          <pc:sldMk cId="560252012" sldId="395"/>
        </pc:sldMkLst>
      </pc:sldChg>
      <pc:sldChg chg="modSp">
        <pc:chgData name="Joanna Scouler" userId="da2978bb-3a89-42a2-b6f4-686f2140a0cc" providerId="ADAL" clId="{D4273BFF-82EB-7B4F-8F2A-044E57577195}" dt="2023-10-02T14:33:33.715" v="4"/>
        <pc:sldMkLst>
          <pc:docMk/>
          <pc:sldMk cId="3118491798" sldId="396"/>
        </pc:sldMkLst>
      </pc:sldChg>
      <pc:sldChg chg="modSp">
        <pc:chgData name="Joanna Scouler" userId="da2978bb-3a89-42a2-b6f4-686f2140a0cc" providerId="ADAL" clId="{D4273BFF-82EB-7B4F-8F2A-044E57577195}" dt="2023-10-02T14:33:33.715" v="4"/>
        <pc:sldMkLst>
          <pc:docMk/>
          <pc:sldMk cId="176398913" sldId="397"/>
        </pc:sldMkLst>
      </pc:sldChg>
      <pc:sldChg chg="modSp">
        <pc:chgData name="Joanna Scouler" userId="da2978bb-3a89-42a2-b6f4-686f2140a0cc" providerId="ADAL" clId="{D4273BFF-82EB-7B4F-8F2A-044E57577195}" dt="2023-10-02T14:33:33.715" v="4"/>
        <pc:sldMkLst>
          <pc:docMk/>
          <pc:sldMk cId="2751237209" sldId="398"/>
        </pc:sldMkLst>
      </pc:sldChg>
      <pc:sldChg chg="modSp">
        <pc:chgData name="Joanna Scouler" userId="da2978bb-3a89-42a2-b6f4-686f2140a0cc" providerId="ADAL" clId="{D4273BFF-82EB-7B4F-8F2A-044E57577195}" dt="2023-10-02T14:33:33.715" v="4"/>
        <pc:sldMkLst>
          <pc:docMk/>
          <pc:sldMk cId="337847714" sldId="399"/>
        </pc:sldMkLst>
      </pc:sldChg>
      <pc:sldChg chg="modSp">
        <pc:chgData name="Joanna Scouler" userId="da2978bb-3a89-42a2-b6f4-686f2140a0cc" providerId="ADAL" clId="{D4273BFF-82EB-7B4F-8F2A-044E57577195}" dt="2023-10-02T14:33:33.715" v="4"/>
        <pc:sldMkLst>
          <pc:docMk/>
          <pc:sldMk cId="822127724" sldId="400"/>
        </pc:sldMkLst>
      </pc:sldChg>
      <pc:sldChg chg="modSp">
        <pc:chgData name="Joanna Scouler" userId="da2978bb-3a89-42a2-b6f4-686f2140a0cc" providerId="ADAL" clId="{D4273BFF-82EB-7B4F-8F2A-044E57577195}" dt="2023-10-02T14:33:33.715" v="4"/>
        <pc:sldMkLst>
          <pc:docMk/>
          <pc:sldMk cId="1891370102" sldId="401"/>
        </pc:sldMkLst>
      </pc:sldChg>
      <pc:sldChg chg="modSp">
        <pc:chgData name="Joanna Scouler" userId="da2978bb-3a89-42a2-b6f4-686f2140a0cc" providerId="ADAL" clId="{D4273BFF-82EB-7B4F-8F2A-044E57577195}" dt="2023-10-02T14:33:33.715" v="4"/>
        <pc:sldMkLst>
          <pc:docMk/>
          <pc:sldMk cId="1369263705" sldId="402"/>
        </pc:sldMkLst>
      </pc:sldChg>
      <pc:sldChg chg="modSp">
        <pc:chgData name="Joanna Scouler" userId="da2978bb-3a89-42a2-b6f4-686f2140a0cc" providerId="ADAL" clId="{D4273BFF-82EB-7B4F-8F2A-044E57577195}" dt="2023-10-02T14:33:33.715" v="4"/>
        <pc:sldMkLst>
          <pc:docMk/>
          <pc:sldMk cId="2676219257" sldId="403"/>
        </pc:sldMkLst>
      </pc:sldChg>
      <pc:sldChg chg="add del">
        <pc:chgData name="Joanna Scouler" userId="da2978bb-3a89-42a2-b6f4-686f2140a0cc" providerId="ADAL" clId="{D4273BFF-82EB-7B4F-8F2A-044E57577195}" dt="2023-10-03T11:32:55.617" v="61" actId="2696"/>
        <pc:sldMkLst>
          <pc:docMk/>
          <pc:sldMk cId="1566051569" sldId="404"/>
        </pc:sldMkLst>
      </pc:sldChg>
      <pc:sldChg chg="modSp add mod">
        <pc:chgData name="Joanna Scouler" userId="da2978bb-3a89-42a2-b6f4-686f2140a0cc" providerId="ADAL" clId="{D4273BFF-82EB-7B4F-8F2A-044E57577195}" dt="2023-10-03T11:33:01.033" v="64" actId="20577"/>
        <pc:sldMkLst>
          <pc:docMk/>
          <pc:sldMk cId="4109397599" sldId="405"/>
        </pc:sldMkLst>
      </pc:sldChg>
      <pc:sldMasterChg chg="modSldLayout">
        <pc:chgData name="Joanna Scouler" userId="da2978bb-3a89-42a2-b6f4-686f2140a0cc" providerId="ADAL" clId="{D4273BFF-82EB-7B4F-8F2A-044E57577195}" dt="2023-10-02T14:33:20.278" v="0"/>
        <pc:sldMasterMkLst>
          <pc:docMk/>
          <pc:sldMasterMk cId="566414744" sldId="2147483678"/>
        </pc:sldMasterMkLst>
        <pc:sldLayoutChg chg="delSp">
          <pc:chgData name="Joanna Scouler" userId="da2978bb-3a89-42a2-b6f4-686f2140a0cc" providerId="ADAL" clId="{D4273BFF-82EB-7B4F-8F2A-044E57577195}" dt="2023-10-02T14:33:20.278" v="0"/>
          <pc:sldLayoutMkLst>
            <pc:docMk/>
            <pc:sldMasterMk cId="566414744" sldId="2147483678"/>
            <pc:sldLayoutMk cId="368042291" sldId="2147483777"/>
          </pc:sldLayoutMkLst>
        </pc:sldLayoutChg>
        <pc:sldLayoutChg chg="delSp">
          <pc:chgData name="Joanna Scouler" userId="da2978bb-3a89-42a2-b6f4-686f2140a0cc" providerId="ADAL" clId="{D4273BFF-82EB-7B4F-8F2A-044E57577195}" dt="2023-10-02T14:33:20.278" v="0"/>
          <pc:sldLayoutMkLst>
            <pc:docMk/>
            <pc:sldMasterMk cId="566414744" sldId="2147483678"/>
            <pc:sldLayoutMk cId="25477952" sldId="2147483778"/>
          </pc:sldLayoutMkLst>
        </pc:sldLayoutChg>
      </pc:sldMasterChg>
      <pc:sldMasterChg chg="modSldLayout">
        <pc:chgData name="Joanna Scouler" userId="da2978bb-3a89-42a2-b6f4-686f2140a0cc" providerId="ADAL" clId="{D4273BFF-82EB-7B4F-8F2A-044E57577195}" dt="2023-10-02T14:33:24.175" v="2"/>
        <pc:sldMasterMkLst>
          <pc:docMk/>
          <pc:sldMasterMk cId="357145516" sldId="2147483736"/>
        </pc:sldMasterMkLst>
        <pc:sldLayoutChg chg="delSp">
          <pc:chgData name="Joanna Scouler" userId="da2978bb-3a89-42a2-b6f4-686f2140a0cc" providerId="ADAL" clId="{D4273BFF-82EB-7B4F-8F2A-044E57577195}" dt="2023-10-02T14:33:24.175" v="2"/>
          <pc:sldLayoutMkLst>
            <pc:docMk/>
            <pc:sldMasterMk cId="357145516" sldId="2147483736"/>
            <pc:sldLayoutMk cId="337242583" sldId="2147483782"/>
          </pc:sldLayoutMkLst>
        </pc:sldLayoutChg>
      </pc:sldMasterChg>
      <pc:sldMasterChg chg="modSldLayout">
        <pc:chgData name="Joanna Scouler" userId="da2978bb-3a89-42a2-b6f4-686f2140a0cc" providerId="ADAL" clId="{D4273BFF-82EB-7B4F-8F2A-044E57577195}" dt="2023-10-02T14:33:25.901" v="3"/>
        <pc:sldMasterMkLst>
          <pc:docMk/>
          <pc:sldMasterMk cId="2785300076" sldId="2147483755"/>
        </pc:sldMasterMkLst>
        <pc:sldLayoutChg chg="delSp">
          <pc:chgData name="Joanna Scouler" userId="da2978bb-3a89-42a2-b6f4-686f2140a0cc" providerId="ADAL" clId="{D4273BFF-82EB-7B4F-8F2A-044E57577195}" dt="2023-10-02T14:33:25.901" v="3"/>
          <pc:sldLayoutMkLst>
            <pc:docMk/>
            <pc:sldMasterMk cId="2785300076" sldId="2147483755"/>
            <pc:sldLayoutMk cId="864665696" sldId="2147483783"/>
          </pc:sldLayoutMkLst>
        </pc:sldLayoutChg>
      </pc:sldMasterChg>
      <pc:sldMasterChg chg="delSldLayout modSldLayout">
        <pc:chgData name="Joanna Scouler" userId="da2978bb-3a89-42a2-b6f4-686f2140a0cc" providerId="ADAL" clId="{D4273BFF-82EB-7B4F-8F2A-044E57577195}" dt="2023-10-02T14:34:02.308" v="9" actId="2696"/>
        <pc:sldMasterMkLst>
          <pc:docMk/>
          <pc:sldMasterMk cId="4180726306" sldId="2147483786"/>
        </pc:sldMasterMkLst>
        <pc:sldLayoutChg chg="delSp del">
          <pc:chgData name="Joanna Scouler" userId="da2978bb-3a89-42a2-b6f4-686f2140a0cc" providerId="ADAL" clId="{D4273BFF-82EB-7B4F-8F2A-044E57577195}" dt="2023-10-02T14:34:02.308" v="9" actId="2696"/>
          <pc:sldLayoutMkLst>
            <pc:docMk/>
            <pc:sldMasterMk cId="4180726306" sldId="2147483786"/>
            <pc:sldLayoutMk cId="4247132054" sldId="2147483802"/>
          </pc:sldLayoutMkLst>
        </pc:sldLayoutChg>
        <pc:sldLayoutChg chg="del">
          <pc:chgData name="Joanna Scouler" userId="da2978bb-3a89-42a2-b6f4-686f2140a0cc" providerId="ADAL" clId="{D4273BFF-82EB-7B4F-8F2A-044E57577195}" dt="2023-10-02T14:34:02.079" v="8" actId="2696"/>
          <pc:sldLayoutMkLst>
            <pc:docMk/>
            <pc:sldMasterMk cId="4180726306" sldId="2147483786"/>
            <pc:sldLayoutMk cId="1907203536" sldId="2147483803"/>
          </pc:sldLayoutMkLst>
        </pc:sldLayoutChg>
      </pc:sldMasterChg>
    </pc:docChg>
  </pc:docChgLst>
  <pc:docChgLst>
    <pc:chgData name="Kathleen Webb" userId="S::kathleen.webb@arkcurriculumplus.org.uk::cbb8dd05-48af-49e8-b1d0-c6b737c1bd12" providerId="AD" clId="Web-{CB96D6C9-DC3D-1208-78FB-40C018AB63A9}"/>
    <pc:docChg chg="modSld">
      <pc:chgData name="Kathleen Webb" userId="S::kathleen.webb@arkcurriculumplus.org.uk::cbb8dd05-48af-49e8-b1d0-c6b737c1bd12" providerId="AD" clId="Web-{CB96D6C9-DC3D-1208-78FB-40C018AB63A9}" dt="2022-10-27T11:22:37.146" v="1" actId="1076"/>
      <pc:docMkLst>
        <pc:docMk/>
      </pc:docMkLst>
      <pc:sldChg chg="modSp">
        <pc:chgData name="Kathleen Webb" userId="S::kathleen.webb@arkcurriculumplus.org.uk::cbb8dd05-48af-49e8-b1d0-c6b737c1bd12" providerId="AD" clId="Web-{CB96D6C9-DC3D-1208-78FB-40C018AB63A9}" dt="2022-10-27T11:22:37.146" v="1" actId="1076"/>
        <pc:sldMkLst>
          <pc:docMk/>
          <pc:sldMk cId="2588140264" sldId="383"/>
        </pc:sldMkLst>
      </pc:sldChg>
    </pc:docChg>
  </pc:docChgLst>
  <pc:docChgLst>
    <pc:chgData name="Kathleen Webb" userId="cbb8dd05-48af-49e8-b1d0-c6b737c1bd12" providerId="ADAL" clId="{AD30AB58-76A1-4FCA-83DA-DDE813B7B155}"/>
    <pc:docChg chg="undo custSel addSld modSld">
      <pc:chgData name="Kathleen Webb" userId="cbb8dd05-48af-49e8-b1d0-c6b737c1bd12" providerId="ADAL" clId="{AD30AB58-76A1-4FCA-83DA-DDE813B7B155}" dt="2022-10-18T09:08:03.643" v="1993" actId="14100"/>
      <pc:docMkLst>
        <pc:docMk/>
      </pc:docMkLst>
      <pc:sldChg chg="modNotesTx">
        <pc:chgData name="Kathleen Webb" userId="cbb8dd05-48af-49e8-b1d0-c6b737c1bd12" providerId="ADAL" clId="{AD30AB58-76A1-4FCA-83DA-DDE813B7B155}" dt="2022-10-16T20:28:21.941" v="0" actId="20577"/>
        <pc:sldMkLst>
          <pc:docMk/>
          <pc:sldMk cId="3369411285" sldId="276"/>
        </pc:sldMkLst>
      </pc:sldChg>
      <pc:sldChg chg="addSp delSp modSp mod modShow">
        <pc:chgData name="Kathleen Webb" userId="cbb8dd05-48af-49e8-b1d0-c6b737c1bd12" providerId="ADAL" clId="{AD30AB58-76A1-4FCA-83DA-DDE813B7B155}" dt="2022-10-18T09:08:03.643" v="1993" actId="14100"/>
        <pc:sldMkLst>
          <pc:docMk/>
          <pc:sldMk cId="1107589307" sldId="377"/>
        </pc:sldMkLst>
      </pc:sldChg>
      <pc:sldChg chg="addSp delSp modSp mod modAnim modShow">
        <pc:chgData name="Kathleen Webb" userId="cbb8dd05-48af-49e8-b1d0-c6b737c1bd12" providerId="ADAL" clId="{AD30AB58-76A1-4FCA-83DA-DDE813B7B155}" dt="2022-10-17T20:01:21.368" v="305" actId="20577"/>
        <pc:sldMkLst>
          <pc:docMk/>
          <pc:sldMk cId="1735659575" sldId="379"/>
        </pc:sldMkLst>
      </pc:sldChg>
      <pc:sldChg chg="modSp modAnim">
        <pc:chgData name="Kathleen Webb" userId="cbb8dd05-48af-49e8-b1d0-c6b737c1bd12" providerId="ADAL" clId="{AD30AB58-76A1-4FCA-83DA-DDE813B7B155}" dt="2022-10-16T20:37:43.842" v="41" actId="20577"/>
        <pc:sldMkLst>
          <pc:docMk/>
          <pc:sldMk cId="415466972" sldId="389"/>
        </pc:sldMkLst>
      </pc:sldChg>
      <pc:sldChg chg="modSp">
        <pc:chgData name="Kathleen Webb" userId="cbb8dd05-48af-49e8-b1d0-c6b737c1bd12" providerId="ADAL" clId="{AD30AB58-76A1-4FCA-83DA-DDE813B7B155}" dt="2022-10-16T20:40:44.378" v="61" actId="20577"/>
        <pc:sldMkLst>
          <pc:docMk/>
          <pc:sldMk cId="560252012" sldId="395"/>
        </pc:sldMkLst>
      </pc:sldChg>
      <pc:sldChg chg="modSp mod">
        <pc:chgData name="Kathleen Webb" userId="cbb8dd05-48af-49e8-b1d0-c6b737c1bd12" providerId="ADAL" clId="{AD30AB58-76A1-4FCA-83DA-DDE813B7B155}" dt="2022-10-16T20:32:58.346" v="1" actId="20577"/>
        <pc:sldMkLst>
          <pc:docMk/>
          <pc:sldMk cId="176398913" sldId="397"/>
        </pc:sldMkLst>
      </pc:sldChg>
      <pc:sldChg chg="addSp delSp modSp add mod modAnim">
        <pc:chgData name="Kathleen Webb" userId="cbb8dd05-48af-49e8-b1d0-c6b737c1bd12" providerId="ADAL" clId="{AD30AB58-76A1-4FCA-83DA-DDE813B7B155}" dt="2022-10-17T20:21:02.897" v="866" actId="20577"/>
        <pc:sldMkLst>
          <pc:docMk/>
          <pc:sldMk cId="2751237209" sldId="398"/>
        </pc:sldMkLst>
      </pc:sldChg>
      <pc:sldChg chg="addSp delSp modSp add mod modAnim">
        <pc:chgData name="Kathleen Webb" userId="cbb8dd05-48af-49e8-b1d0-c6b737c1bd12" providerId="ADAL" clId="{AD30AB58-76A1-4FCA-83DA-DDE813B7B155}" dt="2022-10-17T20:51:24.423" v="1059" actId="1035"/>
        <pc:sldMkLst>
          <pc:docMk/>
          <pc:sldMk cId="337847714" sldId="399"/>
        </pc:sldMkLst>
      </pc:sldChg>
      <pc:sldChg chg="addSp delSp modSp add mod modAnim">
        <pc:chgData name="Kathleen Webb" userId="cbb8dd05-48af-49e8-b1d0-c6b737c1bd12" providerId="ADAL" clId="{AD30AB58-76A1-4FCA-83DA-DDE813B7B155}" dt="2022-10-18T08:20:20.105" v="1294" actId="20577"/>
        <pc:sldMkLst>
          <pc:docMk/>
          <pc:sldMk cId="822127724" sldId="400"/>
        </pc:sldMkLst>
      </pc:sldChg>
      <pc:sldChg chg="addSp delSp modSp add mod delAnim modAnim">
        <pc:chgData name="Kathleen Webb" userId="cbb8dd05-48af-49e8-b1d0-c6b737c1bd12" providerId="ADAL" clId="{AD30AB58-76A1-4FCA-83DA-DDE813B7B155}" dt="2022-10-18T08:45:55.700" v="1779" actId="20577"/>
        <pc:sldMkLst>
          <pc:docMk/>
          <pc:sldMk cId="1891370102" sldId="401"/>
        </pc:sldMkLst>
      </pc:sldChg>
      <pc:sldChg chg="addSp delSp modSp add mod modAnim">
        <pc:chgData name="Kathleen Webb" userId="cbb8dd05-48af-49e8-b1d0-c6b737c1bd12" providerId="ADAL" clId="{AD30AB58-76A1-4FCA-83DA-DDE813B7B155}" dt="2022-10-18T08:17:41.818" v="1136" actId="1076"/>
        <pc:sldMkLst>
          <pc:docMk/>
          <pc:sldMk cId="1369263705" sldId="402"/>
        </pc:sldMkLst>
      </pc:sldChg>
      <pc:sldChg chg="addSp delSp modSp add mod modAnim">
        <pc:chgData name="Kathleen Webb" userId="cbb8dd05-48af-49e8-b1d0-c6b737c1bd12" providerId="ADAL" clId="{AD30AB58-76A1-4FCA-83DA-DDE813B7B155}" dt="2022-10-18T09:05:24.922" v="1972" actId="20577"/>
        <pc:sldMkLst>
          <pc:docMk/>
          <pc:sldMk cId="2676219257" sldId="403"/>
        </pc:sldMkLst>
      </pc:sldChg>
    </pc:docChg>
  </pc:docChgLst>
  <pc:docChgLst>
    <pc:chgData name="Shauna O'Brien" userId="2cccf8d3-fcb4-4082-ab59-b4bd17c66c6c" providerId="ADAL" clId="{04A43582-CF99-8443-8E5D-30EEB61A85B7}"/>
    <pc:docChg chg="custSel addSld delSld modSld sldOrd modMainMaster">
      <pc:chgData name="Shauna O'Brien" userId="2cccf8d3-fcb4-4082-ab59-b4bd17c66c6c" providerId="ADAL" clId="{04A43582-CF99-8443-8E5D-30EEB61A85B7}" dt="2022-10-12T15:56:05.480" v="6356" actId="14100"/>
      <pc:docMkLst>
        <pc:docMk/>
      </pc:docMkLst>
      <pc:sldChg chg="del">
        <pc:chgData name="Shauna O'Brien" userId="2cccf8d3-fcb4-4082-ab59-b4bd17c66c6c" providerId="ADAL" clId="{04A43582-CF99-8443-8E5D-30EEB61A85B7}" dt="2022-10-12T12:12:32.991" v="5115" actId="2696"/>
        <pc:sldMkLst>
          <pc:docMk/>
          <pc:sldMk cId="0" sldId="258"/>
        </pc:sldMkLst>
      </pc:sldChg>
      <pc:sldChg chg="del">
        <pc:chgData name="Shauna O'Brien" userId="2cccf8d3-fcb4-4082-ab59-b4bd17c66c6c" providerId="ADAL" clId="{04A43582-CF99-8443-8E5D-30EEB61A85B7}" dt="2022-10-12T12:12:36.183" v="5119" actId="2696"/>
        <pc:sldMkLst>
          <pc:docMk/>
          <pc:sldMk cId="0" sldId="259"/>
        </pc:sldMkLst>
      </pc:sldChg>
      <pc:sldChg chg="modSp mod modNotesTx">
        <pc:chgData name="Shauna O'Brien" userId="2cccf8d3-fcb4-4082-ab59-b4bd17c66c6c" providerId="ADAL" clId="{04A43582-CF99-8443-8E5D-30EEB61A85B7}" dt="2022-10-03T13:41:16.412" v="1094" actId="20577"/>
        <pc:sldMkLst>
          <pc:docMk/>
          <pc:sldMk cId="3330400795" sldId="266"/>
        </pc:sldMkLst>
      </pc:sldChg>
      <pc:sldChg chg="add">
        <pc:chgData name="Shauna O'Brien" userId="2cccf8d3-fcb4-4082-ab59-b4bd17c66c6c" providerId="ADAL" clId="{04A43582-CF99-8443-8E5D-30EEB61A85B7}" dt="2022-10-12T12:12:12.511" v="5111"/>
        <pc:sldMkLst>
          <pc:docMk/>
          <pc:sldMk cId="1885922387" sldId="275"/>
        </pc:sldMkLst>
      </pc:sldChg>
      <pc:sldChg chg="add">
        <pc:chgData name="Shauna O'Brien" userId="2cccf8d3-fcb4-4082-ab59-b4bd17c66c6c" providerId="ADAL" clId="{04A43582-CF99-8443-8E5D-30EEB61A85B7}" dt="2022-10-12T12:12:12.511" v="5111"/>
        <pc:sldMkLst>
          <pc:docMk/>
          <pc:sldMk cId="3369411285" sldId="276"/>
        </pc:sldMkLst>
      </pc:sldChg>
      <pc:sldChg chg="del">
        <pc:chgData name="Shauna O'Brien" userId="2cccf8d3-fcb4-4082-ab59-b4bd17c66c6c" providerId="ADAL" clId="{04A43582-CF99-8443-8E5D-30EEB61A85B7}" dt="2022-10-07T15:02:46.909" v="5099" actId="2696"/>
        <pc:sldMkLst>
          <pc:docMk/>
          <pc:sldMk cId="1704903291" sldId="293"/>
        </pc:sldMkLst>
      </pc:sldChg>
      <pc:sldChg chg="del">
        <pc:chgData name="Shauna O'Brien" userId="2cccf8d3-fcb4-4082-ab59-b4bd17c66c6c" providerId="ADAL" clId="{04A43582-CF99-8443-8E5D-30EEB61A85B7}" dt="2022-10-07T15:02:48.432" v="5101" actId="2696"/>
        <pc:sldMkLst>
          <pc:docMk/>
          <pc:sldMk cId="2637244349" sldId="294"/>
        </pc:sldMkLst>
      </pc:sldChg>
      <pc:sldChg chg="modSp del mod">
        <pc:chgData name="Shauna O'Brien" userId="2cccf8d3-fcb4-4082-ab59-b4bd17c66c6c" providerId="ADAL" clId="{04A43582-CF99-8443-8E5D-30EEB61A85B7}" dt="2022-10-12T12:12:41.601" v="5127" actId="2696"/>
        <pc:sldMkLst>
          <pc:docMk/>
          <pc:sldMk cId="1266181054" sldId="295"/>
        </pc:sldMkLst>
      </pc:sldChg>
      <pc:sldChg chg="del">
        <pc:chgData name="Shauna O'Brien" userId="2cccf8d3-fcb4-4082-ab59-b4bd17c66c6c" providerId="ADAL" clId="{04A43582-CF99-8443-8E5D-30EEB61A85B7}" dt="2022-10-07T15:02:49.712" v="5102" actId="2696"/>
        <pc:sldMkLst>
          <pc:docMk/>
          <pc:sldMk cId="2783608315" sldId="296"/>
        </pc:sldMkLst>
      </pc:sldChg>
      <pc:sldChg chg="del">
        <pc:chgData name="Shauna O'Brien" userId="2cccf8d3-fcb4-4082-ab59-b4bd17c66c6c" providerId="ADAL" clId="{04A43582-CF99-8443-8E5D-30EEB61A85B7}" dt="2022-10-07T15:02:50.193" v="5103" actId="2696"/>
        <pc:sldMkLst>
          <pc:docMk/>
          <pc:sldMk cId="4105503355" sldId="297"/>
        </pc:sldMkLst>
      </pc:sldChg>
      <pc:sldChg chg="del">
        <pc:chgData name="Shauna O'Brien" userId="2cccf8d3-fcb4-4082-ab59-b4bd17c66c6c" providerId="ADAL" clId="{04A43582-CF99-8443-8E5D-30EEB61A85B7}" dt="2022-10-07T15:02:50.853" v="5104" actId="2696"/>
        <pc:sldMkLst>
          <pc:docMk/>
          <pc:sldMk cId="3574965392" sldId="298"/>
        </pc:sldMkLst>
      </pc:sldChg>
      <pc:sldChg chg="del">
        <pc:chgData name="Shauna O'Brien" userId="2cccf8d3-fcb4-4082-ab59-b4bd17c66c6c" providerId="ADAL" clId="{04A43582-CF99-8443-8E5D-30EEB61A85B7}" dt="2022-10-07T15:02:53.482" v="5105" actId="2696"/>
        <pc:sldMkLst>
          <pc:docMk/>
          <pc:sldMk cId="3509220091" sldId="299"/>
        </pc:sldMkLst>
      </pc:sldChg>
      <pc:sldChg chg="del">
        <pc:chgData name="Shauna O'Brien" userId="2cccf8d3-fcb4-4082-ab59-b4bd17c66c6c" providerId="ADAL" clId="{04A43582-CF99-8443-8E5D-30EEB61A85B7}" dt="2022-10-12T12:26:30.326" v="5141" actId="2696"/>
        <pc:sldMkLst>
          <pc:docMk/>
          <pc:sldMk cId="2552635373" sldId="301"/>
        </pc:sldMkLst>
      </pc:sldChg>
      <pc:sldChg chg="del">
        <pc:chgData name="Shauna O'Brien" userId="2cccf8d3-fcb4-4082-ab59-b4bd17c66c6c" providerId="ADAL" clId="{04A43582-CF99-8443-8E5D-30EEB61A85B7}" dt="2022-10-12T12:12:34.302" v="5117" actId="2696"/>
        <pc:sldMkLst>
          <pc:docMk/>
          <pc:sldMk cId="2722384545" sldId="329"/>
        </pc:sldMkLst>
      </pc:sldChg>
      <pc:sldChg chg="del">
        <pc:chgData name="Shauna O'Brien" userId="2cccf8d3-fcb4-4082-ab59-b4bd17c66c6c" providerId="ADAL" clId="{04A43582-CF99-8443-8E5D-30EEB61A85B7}" dt="2022-10-12T12:12:30.754" v="5112" actId="2696"/>
        <pc:sldMkLst>
          <pc:docMk/>
          <pc:sldMk cId="462219962" sldId="346"/>
        </pc:sldMkLst>
      </pc:sldChg>
      <pc:sldChg chg="del">
        <pc:chgData name="Shauna O'Brien" userId="2cccf8d3-fcb4-4082-ab59-b4bd17c66c6c" providerId="ADAL" clId="{04A43582-CF99-8443-8E5D-30EEB61A85B7}" dt="2022-10-12T12:12:38.865" v="5124" actId="2696"/>
        <pc:sldMkLst>
          <pc:docMk/>
          <pc:sldMk cId="1671375007" sldId="347"/>
        </pc:sldMkLst>
      </pc:sldChg>
      <pc:sldChg chg="del">
        <pc:chgData name="Shauna O'Brien" userId="2cccf8d3-fcb4-4082-ab59-b4bd17c66c6c" providerId="ADAL" clId="{04A43582-CF99-8443-8E5D-30EEB61A85B7}" dt="2022-10-12T12:12:35.723" v="5118" actId="2696"/>
        <pc:sldMkLst>
          <pc:docMk/>
          <pc:sldMk cId="2562505785" sldId="349"/>
        </pc:sldMkLst>
      </pc:sldChg>
      <pc:sldChg chg="del">
        <pc:chgData name="Shauna O'Brien" userId="2cccf8d3-fcb4-4082-ab59-b4bd17c66c6c" providerId="ADAL" clId="{04A43582-CF99-8443-8E5D-30EEB61A85B7}" dt="2022-10-12T12:12:37.067" v="5121" actId="2696"/>
        <pc:sldMkLst>
          <pc:docMk/>
          <pc:sldMk cId="87212257" sldId="350"/>
        </pc:sldMkLst>
      </pc:sldChg>
      <pc:sldChg chg="del">
        <pc:chgData name="Shauna O'Brien" userId="2cccf8d3-fcb4-4082-ab59-b4bd17c66c6c" providerId="ADAL" clId="{04A43582-CF99-8443-8E5D-30EEB61A85B7}" dt="2022-10-12T12:12:37.479" v="5122" actId="2696"/>
        <pc:sldMkLst>
          <pc:docMk/>
          <pc:sldMk cId="2148990001" sldId="351"/>
        </pc:sldMkLst>
      </pc:sldChg>
      <pc:sldChg chg="del">
        <pc:chgData name="Shauna O'Brien" userId="2cccf8d3-fcb4-4082-ab59-b4bd17c66c6c" providerId="ADAL" clId="{04A43582-CF99-8443-8E5D-30EEB61A85B7}" dt="2022-10-12T12:12:36.643" v="5120" actId="2696"/>
        <pc:sldMkLst>
          <pc:docMk/>
          <pc:sldMk cId="1298702190" sldId="352"/>
        </pc:sldMkLst>
      </pc:sldChg>
      <pc:sldChg chg="del">
        <pc:chgData name="Shauna O'Brien" userId="2cccf8d3-fcb4-4082-ab59-b4bd17c66c6c" providerId="ADAL" clId="{04A43582-CF99-8443-8E5D-30EEB61A85B7}" dt="2022-10-12T12:12:38.096" v="5123" actId="2696"/>
        <pc:sldMkLst>
          <pc:docMk/>
          <pc:sldMk cId="422741698" sldId="353"/>
        </pc:sldMkLst>
      </pc:sldChg>
      <pc:sldChg chg="del">
        <pc:chgData name="Shauna O'Brien" userId="2cccf8d3-fcb4-4082-ab59-b4bd17c66c6c" providerId="ADAL" clId="{04A43582-CF99-8443-8E5D-30EEB61A85B7}" dt="2022-10-12T12:12:33.743" v="5116" actId="2696"/>
        <pc:sldMkLst>
          <pc:docMk/>
          <pc:sldMk cId="2743638931" sldId="354"/>
        </pc:sldMkLst>
      </pc:sldChg>
      <pc:sldChg chg="addSp delSp modSp mod modNotesTx">
        <pc:chgData name="Shauna O'Brien" userId="2cccf8d3-fcb4-4082-ab59-b4bd17c66c6c" providerId="ADAL" clId="{04A43582-CF99-8443-8E5D-30EEB61A85B7}" dt="2022-10-03T13:19:53.155" v="31"/>
        <pc:sldMkLst>
          <pc:docMk/>
          <pc:sldMk cId="810804710" sldId="355"/>
        </pc:sldMkLst>
      </pc:sldChg>
      <pc:sldChg chg="del">
        <pc:chgData name="Shauna O'Brien" userId="2cccf8d3-fcb4-4082-ab59-b4bd17c66c6c" providerId="ADAL" clId="{04A43582-CF99-8443-8E5D-30EEB61A85B7}" dt="2022-10-12T12:13:01.728" v="5132" actId="2696"/>
        <pc:sldMkLst>
          <pc:docMk/>
          <pc:sldMk cId="2636772510" sldId="357"/>
        </pc:sldMkLst>
      </pc:sldChg>
      <pc:sldChg chg="del">
        <pc:chgData name="Shauna O'Brien" userId="2cccf8d3-fcb4-4082-ab59-b4bd17c66c6c" providerId="ADAL" clId="{04A43582-CF99-8443-8E5D-30EEB61A85B7}" dt="2022-10-12T12:13:02.420" v="5133" actId="2696"/>
        <pc:sldMkLst>
          <pc:docMk/>
          <pc:sldMk cId="90445926" sldId="358"/>
        </pc:sldMkLst>
      </pc:sldChg>
      <pc:sldChg chg="del">
        <pc:chgData name="Shauna O'Brien" userId="2cccf8d3-fcb4-4082-ab59-b4bd17c66c6c" providerId="ADAL" clId="{04A43582-CF99-8443-8E5D-30EEB61A85B7}" dt="2022-10-12T12:13:03.297" v="5134" actId="2696"/>
        <pc:sldMkLst>
          <pc:docMk/>
          <pc:sldMk cId="88965654" sldId="359"/>
        </pc:sldMkLst>
      </pc:sldChg>
      <pc:sldChg chg="del">
        <pc:chgData name="Shauna O'Brien" userId="2cccf8d3-fcb4-4082-ab59-b4bd17c66c6c" providerId="ADAL" clId="{04A43582-CF99-8443-8E5D-30EEB61A85B7}" dt="2022-10-12T12:13:04.019" v="5135" actId="2696"/>
        <pc:sldMkLst>
          <pc:docMk/>
          <pc:sldMk cId="862649409" sldId="360"/>
        </pc:sldMkLst>
      </pc:sldChg>
      <pc:sldChg chg="del">
        <pc:chgData name="Shauna O'Brien" userId="2cccf8d3-fcb4-4082-ab59-b4bd17c66c6c" providerId="ADAL" clId="{04A43582-CF99-8443-8E5D-30EEB61A85B7}" dt="2022-10-12T12:13:04.538" v="5136" actId="2696"/>
        <pc:sldMkLst>
          <pc:docMk/>
          <pc:sldMk cId="4052591994" sldId="361"/>
        </pc:sldMkLst>
      </pc:sldChg>
      <pc:sldChg chg="del">
        <pc:chgData name="Shauna O'Brien" userId="2cccf8d3-fcb4-4082-ab59-b4bd17c66c6c" providerId="ADAL" clId="{04A43582-CF99-8443-8E5D-30EEB61A85B7}" dt="2022-10-12T12:13:04.967" v="5137" actId="2696"/>
        <pc:sldMkLst>
          <pc:docMk/>
          <pc:sldMk cId="3268841745" sldId="362"/>
        </pc:sldMkLst>
      </pc:sldChg>
      <pc:sldChg chg="del">
        <pc:chgData name="Shauna O'Brien" userId="2cccf8d3-fcb4-4082-ab59-b4bd17c66c6c" providerId="ADAL" clId="{04A43582-CF99-8443-8E5D-30EEB61A85B7}" dt="2022-10-12T12:13:05.472" v="5138" actId="2696"/>
        <pc:sldMkLst>
          <pc:docMk/>
          <pc:sldMk cId="3746843881" sldId="363"/>
        </pc:sldMkLst>
      </pc:sldChg>
      <pc:sldChg chg="del">
        <pc:chgData name="Shauna O'Brien" userId="2cccf8d3-fcb4-4082-ab59-b4bd17c66c6c" providerId="ADAL" clId="{04A43582-CF99-8443-8E5D-30EEB61A85B7}" dt="2022-10-12T12:12:32.400" v="5114" actId="2696"/>
        <pc:sldMkLst>
          <pc:docMk/>
          <pc:sldMk cId="4111434828" sldId="366"/>
        </pc:sldMkLst>
      </pc:sldChg>
      <pc:sldChg chg="modSp mod">
        <pc:chgData name="Shauna O'Brien" userId="2cccf8d3-fcb4-4082-ab59-b4bd17c66c6c" providerId="ADAL" clId="{04A43582-CF99-8443-8E5D-30EEB61A85B7}" dt="2022-10-03T13:36:14.180" v="597" actId="20577"/>
        <pc:sldMkLst>
          <pc:docMk/>
          <pc:sldMk cId="2998874489" sldId="368"/>
        </pc:sldMkLst>
      </pc:sldChg>
      <pc:sldChg chg="modSp mod modNotesTx">
        <pc:chgData name="Shauna O'Brien" userId="2cccf8d3-fcb4-4082-ab59-b4bd17c66c6c" providerId="ADAL" clId="{04A43582-CF99-8443-8E5D-30EEB61A85B7}" dt="2022-10-04T09:26:33.051" v="2382" actId="20577"/>
        <pc:sldMkLst>
          <pc:docMk/>
          <pc:sldMk cId="3117368702" sldId="369"/>
        </pc:sldMkLst>
      </pc:sldChg>
      <pc:sldChg chg="del">
        <pc:chgData name="Shauna O'Brien" userId="2cccf8d3-fcb4-4082-ab59-b4bd17c66c6c" providerId="ADAL" clId="{04A43582-CF99-8443-8E5D-30EEB61A85B7}" dt="2022-10-12T12:12:39.500" v="5125" actId="2696"/>
        <pc:sldMkLst>
          <pc:docMk/>
          <pc:sldMk cId="2881688395" sldId="371"/>
        </pc:sldMkLst>
      </pc:sldChg>
      <pc:sldChg chg="addSp delSp modSp mod modAnim">
        <pc:chgData name="Shauna O'Brien" userId="2cccf8d3-fcb4-4082-ab59-b4bd17c66c6c" providerId="ADAL" clId="{04A43582-CF99-8443-8E5D-30EEB61A85B7}" dt="2022-10-12T15:52:21.435" v="6268" actId="14100"/>
        <pc:sldMkLst>
          <pc:docMk/>
          <pc:sldMk cId="3028407011" sldId="372"/>
        </pc:sldMkLst>
      </pc:sldChg>
      <pc:sldChg chg="del">
        <pc:chgData name="Shauna O'Brien" userId="2cccf8d3-fcb4-4082-ab59-b4bd17c66c6c" providerId="ADAL" clId="{04A43582-CF99-8443-8E5D-30EEB61A85B7}" dt="2022-10-12T12:12:40.051" v="5126" actId="2696"/>
        <pc:sldMkLst>
          <pc:docMk/>
          <pc:sldMk cId="2507515170" sldId="374"/>
        </pc:sldMkLst>
      </pc:sldChg>
      <pc:sldChg chg="modSp del mod">
        <pc:chgData name="Shauna O'Brien" userId="2cccf8d3-fcb4-4082-ab59-b4bd17c66c6c" providerId="ADAL" clId="{04A43582-CF99-8443-8E5D-30EEB61A85B7}" dt="2022-10-12T15:40:47.971" v="6009" actId="2696"/>
        <pc:sldMkLst>
          <pc:docMk/>
          <pc:sldMk cId="1281919297" sldId="375"/>
        </pc:sldMkLst>
      </pc:sldChg>
      <pc:sldChg chg="del">
        <pc:chgData name="Shauna O'Brien" userId="2cccf8d3-fcb4-4082-ab59-b4bd17c66c6c" providerId="ADAL" clId="{04A43582-CF99-8443-8E5D-30EEB61A85B7}" dt="2022-10-12T15:40:50.685" v="6010" actId="2696"/>
        <pc:sldMkLst>
          <pc:docMk/>
          <pc:sldMk cId="551840169" sldId="376"/>
        </pc:sldMkLst>
      </pc:sldChg>
      <pc:sldChg chg="del">
        <pc:chgData name="Shauna O'Brien" userId="2cccf8d3-fcb4-4082-ab59-b4bd17c66c6c" providerId="ADAL" clId="{04A43582-CF99-8443-8E5D-30EEB61A85B7}" dt="2022-10-07T15:02:47.610" v="5100" actId="2696"/>
        <pc:sldMkLst>
          <pc:docMk/>
          <pc:sldMk cId="857993477" sldId="378"/>
        </pc:sldMkLst>
      </pc:sldChg>
      <pc:sldChg chg="del">
        <pc:chgData name="Shauna O'Brien" userId="2cccf8d3-fcb4-4082-ab59-b4bd17c66c6c" providerId="ADAL" clId="{04A43582-CF99-8443-8E5D-30EEB61A85B7}" dt="2022-10-12T12:27:05.484" v="5143" actId="2696"/>
        <pc:sldMkLst>
          <pc:docMk/>
          <pc:sldMk cId="353383840" sldId="381"/>
        </pc:sldMkLst>
      </pc:sldChg>
      <pc:sldChg chg="del">
        <pc:chgData name="Shauna O'Brien" userId="2cccf8d3-fcb4-4082-ab59-b4bd17c66c6c" providerId="ADAL" clId="{04A43582-CF99-8443-8E5D-30EEB61A85B7}" dt="2022-10-12T12:27:07.064" v="5144" actId="2696"/>
        <pc:sldMkLst>
          <pc:docMk/>
          <pc:sldMk cId="928410927" sldId="382"/>
        </pc:sldMkLst>
      </pc:sldChg>
      <pc:sldChg chg="add del">
        <pc:chgData name="Shauna O'Brien" userId="2cccf8d3-fcb4-4082-ab59-b4bd17c66c6c" providerId="ADAL" clId="{04A43582-CF99-8443-8E5D-30EEB61A85B7}" dt="2022-10-12T12:26:28.845" v="5140"/>
        <pc:sldMkLst>
          <pc:docMk/>
          <pc:sldMk cId="2588140264" sldId="383"/>
        </pc:sldMkLst>
      </pc:sldChg>
      <pc:sldChg chg="del">
        <pc:chgData name="Shauna O'Brien" userId="2cccf8d3-fcb4-4082-ab59-b4bd17c66c6c" providerId="ADAL" clId="{04A43582-CF99-8443-8E5D-30EEB61A85B7}" dt="2022-10-03T13:17:35.280" v="1" actId="2696"/>
        <pc:sldMkLst>
          <pc:docMk/>
          <pc:sldMk cId="1966693975" sldId="384"/>
        </pc:sldMkLst>
      </pc:sldChg>
      <pc:sldChg chg="del">
        <pc:chgData name="Shauna O'Brien" userId="2cccf8d3-fcb4-4082-ab59-b4bd17c66c6c" providerId="ADAL" clId="{04A43582-CF99-8443-8E5D-30EEB61A85B7}" dt="2022-10-12T12:12:31.808" v="5113" actId="2696"/>
        <pc:sldMkLst>
          <pc:docMk/>
          <pc:sldMk cId="3144420794" sldId="385"/>
        </pc:sldMkLst>
      </pc:sldChg>
      <pc:sldChg chg="modSp mod modNotesTx">
        <pc:chgData name="Shauna O'Brien" userId="2cccf8d3-fcb4-4082-ab59-b4bd17c66c6c" providerId="ADAL" clId="{04A43582-CF99-8443-8E5D-30EEB61A85B7}" dt="2022-10-04T09:49:11.929" v="5073" actId="20577"/>
        <pc:sldMkLst>
          <pc:docMk/>
          <pc:sldMk cId="1224344724" sldId="386"/>
        </pc:sldMkLst>
      </pc:sldChg>
      <pc:sldChg chg="add">
        <pc:chgData name="Shauna O'Brien" userId="2cccf8d3-fcb4-4082-ab59-b4bd17c66c6c" providerId="ADAL" clId="{04A43582-CF99-8443-8E5D-30EEB61A85B7}" dt="2022-10-12T12:12:12.511" v="5111"/>
        <pc:sldMkLst>
          <pc:docMk/>
          <pc:sldMk cId="173439602" sldId="388"/>
        </pc:sldMkLst>
      </pc:sldChg>
      <pc:sldChg chg="add">
        <pc:chgData name="Shauna O'Brien" userId="2cccf8d3-fcb4-4082-ab59-b4bd17c66c6c" providerId="ADAL" clId="{04A43582-CF99-8443-8E5D-30EEB61A85B7}" dt="2022-10-12T12:12:12.511" v="5111"/>
        <pc:sldMkLst>
          <pc:docMk/>
          <pc:sldMk cId="415466972" sldId="389"/>
        </pc:sldMkLst>
      </pc:sldChg>
      <pc:sldChg chg="add">
        <pc:chgData name="Shauna O'Brien" userId="2cccf8d3-fcb4-4082-ab59-b4bd17c66c6c" providerId="ADAL" clId="{04A43582-CF99-8443-8E5D-30EEB61A85B7}" dt="2022-10-12T12:12:12.511" v="5111"/>
        <pc:sldMkLst>
          <pc:docMk/>
          <pc:sldMk cId="2127189985" sldId="390"/>
        </pc:sldMkLst>
      </pc:sldChg>
      <pc:sldChg chg="add ord">
        <pc:chgData name="Shauna O'Brien" userId="2cccf8d3-fcb4-4082-ab59-b4bd17c66c6c" providerId="ADAL" clId="{04A43582-CF99-8443-8E5D-30EEB61A85B7}" dt="2022-10-12T12:12:59.157" v="5131" actId="20578"/>
        <pc:sldMkLst>
          <pc:docMk/>
          <pc:sldMk cId="1831836233" sldId="391"/>
        </pc:sldMkLst>
      </pc:sldChg>
      <pc:sldChg chg="modSp add mod ord modShow chgLayout">
        <pc:chgData name="Shauna O'Brien" userId="2cccf8d3-fcb4-4082-ab59-b4bd17c66c6c" providerId="ADAL" clId="{04A43582-CF99-8443-8E5D-30EEB61A85B7}" dt="2022-10-12T15:56:05.480" v="6356" actId="14100"/>
        <pc:sldMkLst>
          <pc:docMk/>
          <pc:sldMk cId="2908064501" sldId="393"/>
        </pc:sldMkLst>
      </pc:sldChg>
      <pc:sldChg chg="modSp add mod">
        <pc:chgData name="Shauna O'Brien" userId="2cccf8d3-fcb4-4082-ab59-b4bd17c66c6c" providerId="ADAL" clId="{04A43582-CF99-8443-8E5D-30EEB61A85B7}" dt="2022-10-12T12:49:50.577" v="5426" actId="20577"/>
        <pc:sldMkLst>
          <pc:docMk/>
          <pc:sldMk cId="1667449340" sldId="394"/>
        </pc:sldMkLst>
      </pc:sldChg>
      <pc:sldChg chg="modSp add">
        <pc:chgData name="Shauna O'Brien" userId="2cccf8d3-fcb4-4082-ab59-b4bd17c66c6c" providerId="ADAL" clId="{04A43582-CF99-8443-8E5D-30EEB61A85B7}" dt="2022-10-12T12:50:28.978" v="5496" actId="20577"/>
        <pc:sldMkLst>
          <pc:docMk/>
          <pc:sldMk cId="560252012" sldId="395"/>
        </pc:sldMkLst>
      </pc:sldChg>
      <pc:sldChg chg="addSp modSp add mod">
        <pc:chgData name="Shauna O'Brien" userId="2cccf8d3-fcb4-4082-ab59-b4bd17c66c6c" providerId="ADAL" clId="{04A43582-CF99-8443-8E5D-30EEB61A85B7}" dt="2022-10-12T15:54:23.911" v="6346" actId="1076"/>
        <pc:sldMkLst>
          <pc:docMk/>
          <pc:sldMk cId="3118491798" sldId="396"/>
        </pc:sldMkLst>
      </pc:sldChg>
      <pc:sldChg chg="addSp modSp add mod modNotesTx">
        <pc:chgData name="Shauna O'Brien" userId="2cccf8d3-fcb4-4082-ab59-b4bd17c66c6c" providerId="ADAL" clId="{04A43582-CF99-8443-8E5D-30EEB61A85B7}" dt="2022-10-12T15:49:35.695" v="6211" actId="113"/>
        <pc:sldMkLst>
          <pc:docMk/>
          <pc:sldMk cId="176398913" sldId="397"/>
        </pc:sldMkLst>
      </pc:sldChg>
      <pc:sldMasterChg chg="delSldLayout modSldLayout">
        <pc:chgData name="Shauna O'Brien" userId="2cccf8d3-fcb4-4082-ab59-b4bd17c66c6c" providerId="ADAL" clId="{04A43582-CF99-8443-8E5D-30EEB61A85B7}" dt="2022-10-12T15:55:39.681" v="6348" actId="14100"/>
        <pc:sldMasterMkLst>
          <pc:docMk/>
          <pc:sldMasterMk cId="2112161079" sldId="2147483660"/>
        </pc:sldMasterMkLst>
        <pc:sldLayoutChg chg="del">
          <pc:chgData name="Shauna O'Brien" userId="2cccf8d3-fcb4-4082-ab59-b4bd17c66c6c" providerId="ADAL" clId="{04A43582-CF99-8443-8E5D-30EEB61A85B7}" dt="2022-10-12T12:12:30.754" v="5112" actId="2696"/>
          <pc:sldLayoutMkLst>
            <pc:docMk/>
            <pc:sldMasterMk cId="2112161079" sldId="2147483660"/>
            <pc:sldLayoutMk cId="3229681838" sldId="2147483697"/>
          </pc:sldLayoutMkLst>
        </pc:sldLayoutChg>
        <pc:sldLayoutChg chg="modSp mod">
          <pc:chgData name="Shauna O'Brien" userId="2cccf8d3-fcb4-4082-ab59-b4bd17c66c6c" providerId="ADAL" clId="{04A43582-CF99-8443-8E5D-30EEB61A85B7}" dt="2022-10-12T15:55:39.681" v="6348" actId="14100"/>
          <pc:sldLayoutMkLst>
            <pc:docMk/>
            <pc:sldMasterMk cId="2112161079" sldId="2147483660"/>
            <pc:sldLayoutMk cId="2759041688" sldId="2147483774"/>
          </pc:sldLayoutMkLst>
        </pc:sldLayoutChg>
      </pc:sldMasterChg>
      <pc:sldMasterChg chg="delSldLayout">
        <pc:chgData name="Shauna O'Brien" userId="2cccf8d3-fcb4-4082-ab59-b4bd17c66c6c" providerId="ADAL" clId="{04A43582-CF99-8443-8E5D-30EEB61A85B7}" dt="2022-10-12T12:12:41.601" v="5127" actId="2696"/>
        <pc:sldMasterMkLst>
          <pc:docMk/>
          <pc:sldMasterMk cId="343198775" sldId="2147483699"/>
        </pc:sldMasterMkLst>
        <pc:sldLayoutChg chg="del">
          <pc:chgData name="Shauna O'Brien" userId="2cccf8d3-fcb4-4082-ab59-b4bd17c66c6c" providerId="ADAL" clId="{04A43582-CF99-8443-8E5D-30EEB61A85B7}" dt="2022-10-07T15:02:47.610" v="5100" actId="2696"/>
          <pc:sldLayoutMkLst>
            <pc:docMk/>
            <pc:sldMasterMk cId="343198775" sldId="2147483699"/>
            <pc:sldLayoutMk cId="3951667763" sldId="2147483713"/>
          </pc:sldLayoutMkLst>
        </pc:sldLayoutChg>
        <pc:sldLayoutChg chg="del">
          <pc:chgData name="Shauna O'Brien" userId="2cccf8d3-fcb4-4082-ab59-b4bd17c66c6c" providerId="ADAL" clId="{04A43582-CF99-8443-8E5D-30EEB61A85B7}" dt="2022-10-12T12:12:41.601" v="5127" actId="2696"/>
          <pc:sldLayoutMkLst>
            <pc:docMk/>
            <pc:sldMasterMk cId="343198775" sldId="2147483699"/>
            <pc:sldLayoutMk cId="1884565251" sldId="2147483775"/>
          </pc:sldLayoutMkLst>
        </pc:sldLayoutChg>
      </pc:sldMasterChg>
    </pc:docChg>
  </pc:docChgLst>
  <pc:docChgLst>
    <pc:chgData name="Joanna Scouler" userId="da2978bb-3a89-42a2-b6f4-686f2140a0cc" providerId="ADAL" clId="{9F6FB03E-075A-0A4A-AB24-958B11C67C14}"/>
    <pc:docChg chg="addSld delSld modSld sldOrd">
      <pc:chgData name="Joanna Scouler" userId="da2978bb-3a89-42a2-b6f4-686f2140a0cc" providerId="ADAL" clId="{9F6FB03E-075A-0A4A-AB24-958B11C67C14}" dt="2024-03-14T13:03:59.738" v="4"/>
      <pc:docMkLst>
        <pc:docMk/>
      </pc:docMkLst>
      <pc:sldChg chg="add del">
        <pc:chgData name="Joanna Scouler" userId="da2978bb-3a89-42a2-b6f4-686f2140a0cc" providerId="ADAL" clId="{9F6FB03E-075A-0A4A-AB24-958B11C67C14}" dt="2024-03-14T13:03:40.814" v="1" actId="2696"/>
        <pc:sldMkLst>
          <pc:docMk/>
          <pc:sldMk cId="1455511556" sldId="406"/>
        </pc:sldMkLst>
      </pc:sldChg>
      <pc:sldChg chg="add ord">
        <pc:chgData name="Joanna Scouler" userId="da2978bb-3a89-42a2-b6f4-686f2140a0cc" providerId="ADAL" clId="{9F6FB03E-075A-0A4A-AB24-958B11C67C14}" dt="2024-03-14T13:03:52.800" v="3" actId="20578"/>
        <pc:sldMkLst>
          <pc:docMk/>
          <pc:sldMk cId="1950039289" sldId="406"/>
        </pc:sldMkLst>
      </pc:sldChg>
      <pc:sldChg chg="add">
        <pc:chgData name="Joanna Scouler" userId="da2978bb-3a89-42a2-b6f4-686f2140a0cc" providerId="ADAL" clId="{9F6FB03E-075A-0A4A-AB24-958B11C67C14}" dt="2024-03-14T13:03:59.738" v="4"/>
        <pc:sldMkLst>
          <pc:docMk/>
          <pc:sldMk cId="2558244107" sldId="4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Model teacher exposition:</a:t>
            </a:r>
          </a:p>
          <a:p>
            <a:r>
              <a:rPr lang="en-GB" dirty="0"/>
              <a:t>Let’s look at an example of a displacement reaction where carbon displaces the metal from its ore.</a:t>
            </a:r>
          </a:p>
          <a:p>
            <a:r>
              <a:rPr lang="en-GB" dirty="0"/>
              <a:t>copper oxide is a mineral – this is the ore in this example. </a:t>
            </a:r>
          </a:p>
          <a:p>
            <a:r>
              <a:rPr lang="en-GB" i="1" dirty="0"/>
              <a:t>Is carbon more reactive than copper? </a:t>
            </a:r>
            <a:r>
              <a:rPr lang="en-GB" b="1" i="1" dirty="0"/>
              <a:t>Yes</a:t>
            </a:r>
          </a:p>
          <a:p>
            <a:r>
              <a:rPr lang="en-GB" b="1" i="0" dirty="0"/>
              <a:t>Therefore there will be a reaction, and carbon will be able to displace copper from the compound. </a:t>
            </a:r>
          </a:p>
          <a:p>
            <a:r>
              <a:rPr lang="en-GB" b="0" i="1" dirty="0"/>
              <a:t>What will my new products be? </a:t>
            </a:r>
            <a:r>
              <a:rPr lang="en-GB" b="1" i="1" dirty="0"/>
              <a:t>copper and carbon dioxide.</a:t>
            </a:r>
          </a:p>
          <a:p>
            <a:r>
              <a:rPr lang="en-GB" b="0" i="0" dirty="0"/>
              <a:t>Copper has been extracted – see we now have copper metal, it’s not joined to any other element in a compound anymore. The carbon is now part of a compound, carbon dioxide. It has ‘stolen’ to oxygen away from the copper. And it can do that because it’s more reactive than copper.</a:t>
            </a:r>
          </a:p>
          <a:p>
            <a:r>
              <a:rPr lang="en-GB" b="0" i="1" dirty="0"/>
              <a:t>How do I know carbon is more reactive than copper? </a:t>
            </a:r>
            <a:r>
              <a:rPr lang="en-GB" b="1" i="1" dirty="0"/>
              <a:t>Because it is higher up on the reactivity series.</a:t>
            </a:r>
          </a:p>
          <a:p>
            <a:endParaRPr lang="en-GB" b="1" i="1" dirty="0"/>
          </a:p>
          <a:p>
            <a:r>
              <a:rPr lang="en-GB" b="0" i="0" dirty="0"/>
              <a:t>Image source</a:t>
            </a:r>
          </a:p>
          <a:p>
            <a:r>
              <a:rPr lang="en-GB" b="0" i="0" dirty="0"/>
              <a:t>https://</a:t>
            </a:r>
            <a:r>
              <a:rPr lang="en-GB" b="0" i="0" dirty="0" err="1"/>
              <a:t>www.flickr.com</a:t>
            </a:r>
            <a:r>
              <a:rPr lang="en-GB" b="0" i="0" dirty="0"/>
              <a:t>/photos/</a:t>
            </a:r>
            <a:r>
              <a:rPr lang="en-GB" b="0" i="0" dirty="0" err="1"/>
              <a:t>jsjgeology</a:t>
            </a:r>
            <a:r>
              <a:rPr lang="en-GB" b="0" i="0" dirty="0"/>
              <a:t>/15212342845</a:t>
            </a:r>
          </a:p>
          <a:p>
            <a:r>
              <a:rPr lang="en-GB" b="0" i="0" dirty="0"/>
              <a:t>https://</a:t>
            </a:r>
            <a:r>
              <a:rPr lang="en-GB" b="0" i="0" dirty="0" err="1"/>
              <a:t>commons.wikimedia.org</a:t>
            </a:r>
            <a:r>
              <a:rPr lang="en-GB" b="0" i="0" dirty="0"/>
              <a:t>/wiki/</a:t>
            </a:r>
            <a:r>
              <a:rPr lang="en-GB" b="0" i="0" dirty="0" err="1"/>
              <a:t>File:Copper</a:t>
            </a:r>
            <a:r>
              <a:rPr lang="en-GB" b="0" i="0" dirty="0"/>
              <a:t>_(29_Cu).jpg</a:t>
            </a:r>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3440850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students practise using and applying their new knowledge.</a:t>
            </a:r>
            <a:r>
              <a:rPr lang="en-GB" baseline="0" dirty="0"/>
              <a:t> Mark schemes are given where possible for students to self or peer assess work.</a:t>
            </a:r>
          </a:p>
          <a:p>
            <a:endParaRPr lang="en-GB" baseline="0" dirty="0"/>
          </a:p>
          <a:p>
            <a:pPr marL="342900" indent="-342900">
              <a:buFont typeface="Arial" panose="020B0604020202020204" pitchFamily="34" charset="0"/>
              <a:buChar char="•"/>
            </a:pPr>
            <a:r>
              <a:rPr lang="en-GB" sz="1200" dirty="0">
                <a:solidFill>
                  <a:srgbClr val="7030A0"/>
                </a:solidFill>
                <a:latin typeface="Century Gothic" panose="020B0502020202020204" pitchFamily="34" charset="0"/>
              </a:rPr>
              <a:t>Which substance has been oxidised in this reaction? Carbon, because oxygen has been added to it</a:t>
            </a:r>
          </a:p>
          <a:p>
            <a:pPr marL="342900" indent="-342900">
              <a:buFont typeface="Arial" panose="020B0604020202020204" pitchFamily="34" charset="0"/>
              <a:buChar char="•"/>
            </a:pPr>
            <a:r>
              <a:rPr lang="en-GB" sz="1200" dirty="0">
                <a:solidFill>
                  <a:srgbClr val="7030A0"/>
                </a:solidFill>
                <a:latin typeface="Century Gothic" panose="020B0502020202020204" pitchFamily="34" charset="0"/>
              </a:rPr>
              <a:t>Which substance has been reduced in this reaction? Copper oxide, because oxygen is removed from it. </a:t>
            </a:r>
          </a:p>
          <a:p>
            <a:endParaRPr lang="en-GB" baseline="0" dirty="0"/>
          </a:p>
          <a:p>
            <a:r>
              <a:rPr lang="en-GB" baseline="0" dirty="0"/>
              <a:t>There is a misconception that a reducing agent is the substance reduced. This is not true – a reducing agent </a:t>
            </a:r>
            <a:r>
              <a:rPr lang="en-GB" i="1" baseline="0" dirty="0"/>
              <a:t>causes</a:t>
            </a:r>
            <a:r>
              <a:rPr lang="en-GB" baseline="0" dirty="0"/>
              <a:t> the reduction of another substance. This idea is the same for oxidising agents, which </a:t>
            </a:r>
            <a:r>
              <a:rPr lang="en-GB" i="1" baseline="0" dirty="0"/>
              <a:t>cause</a:t>
            </a:r>
            <a:r>
              <a:rPr lang="en-GB" baseline="0" dirty="0"/>
              <a:t> the oxidation of something else. Think of an estate agent – their job is not to gain the house themselves, but to cause someone else to. </a:t>
            </a:r>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dirty="0"/>
          </a:p>
        </p:txBody>
      </p:sp>
    </p:spTree>
    <p:extLst>
      <p:ext uri="{BB962C8B-B14F-4D97-AF65-F5344CB8AC3E}">
        <p14:creationId xmlns:p14="http://schemas.microsoft.com/office/powerpoint/2010/main" val="776689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Only sodium or potassium could be used to displace calcium from its compound. </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p>
          <a:p>
            <a:pPr lvl="1">
              <a:buFont typeface="Arial" panose="020B0604020202020204" pitchFamily="34" charset="0"/>
              <a:buNone/>
            </a:pPr>
            <a:endParaRPr lang="en-GB" sz="1200" b="0" i="1" u="none" strike="noStrike" cap="none" dirty="0">
              <a:solidFill>
                <a:schemeClr val="dk1"/>
              </a:solidFill>
              <a:effectLst/>
              <a:latin typeface="+mn-lt"/>
              <a:cs typeface="Calibri"/>
              <a:sym typeface="Calibri"/>
            </a:endParaRPr>
          </a:p>
          <a:p>
            <a:pPr lvl="0">
              <a:buFont typeface="Arial" panose="020B0604020202020204" pitchFamily="34" charset="0"/>
              <a:buNone/>
            </a:pPr>
            <a:r>
              <a:rPr lang="en-GB" b="0" i="0" u="none" strike="noStrike" cap="none" dirty="0">
                <a:solidFill>
                  <a:schemeClr val="dk1"/>
                </a:solidFill>
                <a:effectLst/>
                <a:latin typeface="+mn-lt"/>
                <a:cs typeface="Calibri"/>
                <a:sym typeface="Calibri"/>
              </a:rPr>
              <a:t>Image from pixabay</a:t>
            </a:r>
            <a:endParaRPr lang="en-GB" i="0" dirty="0"/>
          </a:p>
          <a:p>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12</a:t>
            </a:fld>
            <a:endParaRPr lang="en-GB" dirty="0"/>
          </a:p>
        </p:txBody>
      </p:sp>
    </p:spTree>
    <p:extLst>
      <p:ext uri="{BB962C8B-B14F-4D97-AF65-F5344CB8AC3E}">
        <p14:creationId xmlns:p14="http://schemas.microsoft.com/office/powerpoint/2010/main" val="3144425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7314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Image source: </a:t>
            </a:r>
            <a:r>
              <a:rPr lang="en-GB" b="0" dirty="0"/>
              <a:t>Pixabay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9691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79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2356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8244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079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63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4867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0749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recognise that displacement is occurring, however they have displaced the oxygen instead of the metal. </a:t>
            </a:r>
            <a:r>
              <a:rPr lang="en-GB" i="1" dirty="0"/>
              <a:t>To fix-it, remind students that in displacement reactions the metal replaced another metal. Give students some example displacement reaction equations to complete.</a:t>
            </a:r>
          </a:p>
          <a:p>
            <a:pPr marL="0" marR="0" lvl="0" indent="0" algn="l" rtl="0">
              <a:lnSpc>
                <a:spcPct val="100000"/>
              </a:lnSpc>
              <a:spcBef>
                <a:spcPts val="0"/>
              </a:spcBef>
              <a:spcAft>
                <a:spcPts val="0"/>
              </a:spcAft>
              <a:buClr>
                <a:schemeClr val="dk1"/>
              </a:buClr>
              <a:buSzPts val="1200"/>
              <a:buFont typeface="+mj-lt"/>
              <a:buNone/>
            </a:pPr>
            <a:r>
              <a:rPr lang="en-GB" i="0" dirty="0"/>
              <a:t>If students answer C, they either think that lithium is less reactive than aluminium, or the think that a more reactive metal cannot displace a less reactive metal. </a:t>
            </a:r>
            <a:r>
              <a:rPr lang="en-GB" i="1" dirty="0"/>
              <a:t>To fix-it, remind students to refer to their reactivity series handout. Remind students that more reactive metals displace less reactive metals. Give students some more practise displacement reaction equations to complete.</a:t>
            </a:r>
            <a:endParaRPr lang="en-GB" i="0" dirty="0"/>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grasped that only the very least reactive metals are found as pure metals in the Earth’s crust. </a:t>
            </a:r>
            <a:r>
              <a:rPr lang="en-GB" i="1" dirty="0"/>
              <a:t>To fix-it, use the reactivity series to show students which metals are found as pure metals in the Earth’s crust. </a:t>
            </a:r>
          </a:p>
          <a:p>
            <a:pPr marL="0" marR="0" lvl="0" indent="0" algn="l" rtl="0">
              <a:lnSpc>
                <a:spcPct val="100000"/>
              </a:lnSpc>
              <a:spcBef>
                <a:spcPts val="0"/>
              </a:spcBef>
              <a:spcAft>
                <a:spcPts val="0"/>
              </a:spcAft>
              <a:buClr>
                <a:schemeClr val="dk1"/>
              </a:buClr>
              <a:buSzPts val="1200"/>
              <a:buFont typeface="+mj-lt"/>
              <a:buNone/>
            </a:pPr>
            <a:r>
              <a:rPr lang="en-GB" b="0" i="0" dirty="0"/>
              <a:t>If students answer C, they have confused the term ‘ore’ with ‘metal’. Although ores are also found in the Earth’s crust, they are not pure metals (they contain enough metal to be extracted economically). </a:t>
            </a:r>
            <a:r>
              <a:rPr lang="en-GB" b="0" i="1" dirty="0"/>
              <a:t>To fix-it, remind students of the definition of an ore, with some examples. Show the formula of a common ore and ask students to explain why this is different to a pure metal. A particle diagram may be helpful to illustrate this point.</a:t>
            </a:r>
            <a:endParaRPr lang="en-GB" b="0" i="0"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may have mixed up oxidation reaction with reduction reaction. </a:t>
            </a:r>
            <a:r>
              <a:rPr lang="en-GB" i="1" dirty="0"/>
              <a:t>To fix-it, remind students that in oxidation reactions, oxygen is added to something (hence the name), and therefore reduction is the opposite. Show some equations of oxidation and reduction reactions so that students can see this difference clearly – pointing out where oxygen is added or removed.</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i="0" dirty="0"/>
              <a:t>If students answer C, they may have guessed an answer. They do not recognise that oxygen has been added (and therefore have not grasped the idea of an oxidation reaction), and also are unable to recognise a neutralisation reaction as occurring between acids </a:t>
            </a:r>
            <a:r>
              <a:rPr lang="en-GB" b="0" i="0"/>
              <a:t>and alkalis </a:t>
            </a:r>
            <a:r>
              <a:rPr lang="en-GB" b="0" i="0" dirty="0"/>
              <a:t>and producing salt and water. </a:t>
            </a:r>
            <a:r>
              <a:rPr lang="en-GB" i="1" dirty="0"/>
              <a:t>To fix-it, remind students that in oxidation reactions, oxygen is added to something (hence the name), and therefore reduction is the opposite. Show some equations of oxidation and reduction reactions so that students can see this difference clearly – pointing out where oxygen is added or removed. Show students some examples of neutralisation reactions, pointing out the acid and alkali and common products. Ask students to identify the type of reaction from a list of equations.</a:t>
            </a:r>
          </a:p>
          <a:p>
            <a:pPr marL="0" marR="0" lvl="0" indent="0" algn="l" rtl="0">
              <a:lnSpc>
                <a:spcPct val="100000"/>
              </a:lnSpc>
              <a:spcBef>
                <a:spcPts val="0"/>
              </a:spcBef>
              <a:spcAft>
                <a:spcPts val="0"/>
              </a:spcAft>
              <a:buClr>
                <a:schemeClr val="dk1"/>
              </a:buClr>
              <a:buSzPts val="1200"/>
              <a:buFont typeface="+mj-lt"/>
              <a:buNone/>
            </a:pPr>
            <a:endParaRPr lang="en-GB" b="0" i="0"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[Insert foundation level additional question]</a:t>
            </a:r>
            <a:endParaRPr lang="en-GB" sz="900" b="0" i="0" u="none" strike="noStrike" cap="none" dirty="0">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[Insert challenging additional question]</a:t>
            </a:r>
            <a:endParaRPr lang="en-GB" dirty="0"/>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ea typeface="Century Gothic"/>
                <a:cs typeface="Century Gothic"/>
                <a:sym typeface="Century Gothic"/>
              </a:rPr>
              <a:t>[Insert foundation level answer]</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ea typeface="Century Gothic"/>
                <a:cs typeface="Century Gothic"/>
                <a:sym typeface="Century Gothic"/>
              </a:rPr>
              <a:t>[Insert challenging additional answer]</a:t>
            </a:r>
            <a:endParaRPr lang="en-GB"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1. Iron</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2. Water and Oxygen</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3. A salt and hydrogen gas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4. Bubbles (effervescence)</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5. </a:t>
            </a:r>
            <a:r>
              <a:rPr lang="en-GB" sz="1200" b="0" dirty="0">
                <a:solidFill>
                  <a:schemeClr val="accent1"/>
                </a:solidFill>
                <a:sym typeface="Arial"/>
              </a:rPr>
              <a:t>→</a:t>
            </a:r>
            <a:endParaRPr lang="en-GB" sz="105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Magnesium + hydrochloric acid </a:t>
            </a:r>
            <a:r>
              <a:rPr lang="en-GB" sz="1200" b="0" dirty="0">
                <a:solidFill>
                  <a:schemeClr val="accent1"/>
                </a:solidFill>
                <a:sym typeface="Arial"/>
              </a:rPr>
              <a:t>→</a:t>
            </a:r>
            <a:r>
              <a:rPr lang="en-GB" sz="1050" b="0" i="0" u="none" strike="noStrike" cap="none" dirty="0">
                <a:solidFill>
                  <a:schemeClr val="accent1"/>
                </a:solidFill>
                <a:latin typeface="Arial"/>
                <a:cs typeface="Arial"/>
                <a:sym typeface="Arial"/>
              </a:rPr>
              <a:t> </a:t>
            </a:r>
            <a:r>
              <a:rPr lang="en-GB" sz="1200" b="0" i="0" u="none" strike="noStrike" cap="none" dirty="0">
                <a:solidFill>
                  <a:srgbClr val="1F3864"/>
                </a:solidFill>
                <a:latin typeface="Century Gothic"/>
                <a:sym typeface="Century Gothic"/>
              </a:rPr>
              <a:t>magnesium chloride + hydrogen</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2Mg + 2HCl </a:t>
            </a:r>
            <a:r>
              <a:rPr lang="en-GB" sz="1200" b="1" dirty="0">
                <a:solidFill>
                  <a:schemeClr val="accent1"/>
                </a:solidFill>
                <a:sym typeface="Arial"/>
              </a:rPr>
              <a:t>→</a:t>
            </a:r>
            <a:r>
              <a:rPr lang="en-GB" sz="1200" b="0" i="0" u="none" strike="noStrike" cap="none" dirty="0">
                <a:solidFill>
                  <a:srgbClr val="1F3864"/>
                </a:solidFill>
                <a:latin typeface="Century Gothic"/>
                <a:sym typeface="Century Gothic"/>
              </a:rPr>
              <a:t> 2MgCl + H</a:t>
            </a:r>
            <a:r>
              <a:rPr lang="en-GB" sz="1200" b="0" i="0" u="none" strike="noStrike" cap="none" baseline="-25000" dirty="0">
                <a:solidFill>
                  <a:srgbClr val="1F3864"/>
                </a:solidFill>
                <a:latin typeface="Century Gothic"/>
                <a:sym typeface="Century Gothic"/>
              </a:rPr>
              <a:t>2</a:t>
            </a:r>
            <a:endParaRPr lang="en-GB" sz="1050" b="1" i="0" u="none" strike="noStrike" cap="none" baseline="-25000" dirty="0">
              <a:solidFill>
                <a:schemeClr val="accent1"/>
              </a:solidFill>
              <a:latin typeface="Arial"/>
              <a:ea typeface="Arial"/>
              <a:cs typeface="Arial"/>
              <a:sym typeface="Arial"/>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China</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Ghana, South Africa, Sudan, Mali, Burkina Faso</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Soft, dense, malleable, good conductor of electricity</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Gold can be used in jewellery</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Mass in 2021 = 680 tonnes. This is an increase of 0.5% on previous year, so 2020 = 680/100.5 x 100 = 676.6 tonnes</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Reactions Rearrange Matter</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C4.2.2 Lesson Objectives:</a:t>
            </a:r>
          </a:p>
          <a:p>
            <a:r>
              <a:rPr lang="en-US" sz="1800" dirty="0">
                <a:latin typeface="Century Gothic" panose="020B0502020202020204" pitchFamily="34" charset="0"/>
              </a:rPr>
              <a:t>Critical: List metals in order of reactivity</a:t>
            </a:r>
          </a:p>
          <a:p>
            <a:r>
              <a:rPr lang="en-US" sz="1800" dirty="0">
                <a:latin typeface="Century Gothic" panose="020B0502020202020204" pitchFamily="34" charset="0"/>
              </a:rPr>
              <a:t>Critical: Write equations for displacement reactions, and predict the products of these reactions</a:t>
            </a:r>
          </a:p>
          <a:p>
            <a:r>
              <a:rPr lang="en-US" sz="1800" dirty="0">
                <a:latin typeface="Century Gothic" panose="020B0502020202020204" pitchFamily="34" charset="0"/>
              </a:rPr>
              <a:t>Critical: Identify substances which are oxidised and reduced in displacement reactions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the misconception that all acids are corrosive. </a:t>
            </a:r>
            <a:r>
              <a:rPr lang="en-GB" i="1" dirty="0"/>
              <a:t>To fix-it, remind students that many common substances are acidic and not corrosive, such as lemon juice. Both acids and alkalis can be corrosive and can also be weak and non-corrosive.</a:t>
            </a:r>
          </a:p>
          <a:p>
            <a:pPr marL="0" marR="0" lvl="0" indent="0" algn="l" rtl="0">
              <a:lnSpc>
                <a:spcPct val="100000"/>
              </a:lnSpc>
              <a:spcBef>
                <a:spcPts val="0"/>
              </a:spcBef>
              <a:spcAft>
                <a:spcPts val="0"/>
              </a:spcAft>
              <a:buClr>
                <a:schemeClr val="dk1"/>
              </a:buClr>
              <a:buSzPts val="1200"/>
              <a:buFont typeface="+mj-lt"/>
              <a:buNone/>
            </a:pPr>
            <a:r>
              <a:rPr lang="en-GB" i="0" dirty="0"/>
              <a:t>If students answer B, they have mixed up the pH scale. Acids have a pH or less than 7, not greater than 7. </a:t>
            </a:r>
            <a:r>
              <a:rPr lang="en-GB" i="1" dirty="0"/>
              <a:t>To fix-it, ask students to label a diagram of the pH scale with the pH of strong and weak acids and alkalis.</a:t>
            </a:r>
          </a:p>
          <a:p>
            <a:pPr marL="0" marR="0" lvl="0" indent="0" algn="l" rtl="0">
              <a:lnSpc>
                <a:spcPct val="100000"/>
              </a:lnSpc>
              <a:spcBef>
                <a:spcPts val="0"/>
              </a:spcBef>
              <a:spcAft>
                <a:spcPts val="0"/>
              </a:spcAft>
              <a:buClr>
                <a:schemeClr val="dk1"/>
              </a:buClr>
              <a:buSzPts val="1200"/>
              <a:buFont typeface="+mj-lt"/>
              <a:buNone/>
            </a:pPr>
            <a:r>
              <a:rPr lang="en-GB" i="0" dirty="0"/>
              <a:t>If students answer D, they have mixed up the ions found in acidic solutions with those found in alkaline solutions. </a:t>
            </a:r>
            <a:r>
              <a:rPr lang="en-GB" i="1" dirty="0"/>
              <a:t>To fix-it, show students the chemical formulae of common acids, and ask them to identify the element common to all of these formulae – hydrogen. Explain that this is why acids in solutions always have hydrogen ions.</a:t>
            </a:r>
            <a:endParaRPr lang="en-GB" i="0" dirty="0"/>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C or D, they have mixed up the reactions of acids and metal carbonates, metal hydrogen carbonates and alkali metals and water. </a:t>
            </a:r>
            <a:r>
              <a:rPr lang="en-GB" i="1" dirty="0"/>
              <a:t>To fix-it, ask students to fill in a table that suggests the chemical equations for a variety of different reactions. A model answer can be provided for each type of reaction.</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students have mixed up the order of reactivity – it should be most reactive at the top and least at the bottom of the reactivity series. If students answer C, they have attempted to define the reactivity series, however the answer is not specific enough. </a:t>
            </a:r>
            <a:r>
              <a:rPr lang="en-GB" i="1" dirty="0"/>
              <a:t>To fix-it, give students a model answer to define the reactivity series. Ask them to arrange metals into a reactivity series and to explain why they decided in a particular order.</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Model teacher exposition:</a:t>
            </a:r>
          </a:p>
          <a:p>
            <a:r>
              <a:rPr lang="en-GB" b="0" dirty="0"/>
              <a:t>So where do metals come from? Most metals are found inside ores. These are rocks that contain enough metal to be extracted. Once the metal is extracted we can use it to make a range of products.</a:t>
            </a:r>
          </a:p>
          <a:p>
            <a:r>
              <a:rPr lang="en-GB" b="0" dirty="0"/>
              <a:t>Unreactive metals like gold are often found as pure metals in nature so they don’t need to be extracted.</a:t>
            </a:r>
          </a:p>
          <a:p>
            <a:r>
              <a:rPr lang="en-GB" b="0" dirty="0"/>
              <a:t>The reactivity series helps us to predict which kinds of reactions will allow us to extract different metals from their ores. We use displacement reactions. </a:t>
            </a:r>
            <a:r>
              <a:rPr lang="en-GB" b="0" i="1" dirty="0"/>
              <a:t>Let’s remind ourselves, what is a displacement reaction? </a:t>
            </a:r>
            <a:r>
              <a:rPr lang="en-GB" b="1" i="1" dirty="0"/>
              <a:t>A reaction in which a more reactive element displaces a less reactive element in a compound.</a:t>
            </a:r>
          </a:p>
          <a:p>
            <a:r>
              <a:rPr lang="en-GB" b="0" i="0" dirty="0"/>
              <a:t>We’ve seen these reactions before when we studied the reactions of acids. Let’s remind ourselves of these reactions now. </a:t>
            </a:r>
            <a:r>
              <a:rPr lang="en-GB" b="1" i="0" dirty="0"/>
              <a:t>On the board, remind students of these reactions and narrate the process of predicting the name of the salt produced when an acid and metal react.</a:t>
            </a:r>
          </a:p>
          <a:p>
            <a:r>
              <a:rPr lang="en-GB" sz="1200" dirty="0">
                <a:latin typeface="Century Gothic" panose="020B0502020202020204" pitchFamily="34" charset="0"/>
              </a:rPr>
              <a:t>It is useful to add </a:t>
            </a:r>
            <a:r>
              <a:rPr lang="en-GB" sz="1200" b="1" dirty="0">
                <a:latin typeface="Century Gothic" panose="020B0502020202020204" pitchFamily="34" charset="0"/>
              </a:rPr>
              <a:t>carbon</a:t>
            </a:r>
            <a:r>
              <a:rPr lang="en-GB" sz="1200" dirty="0">
                <a:latin typeface="Century Gothic" panose="020B0502020202020204" pitchFamily="34" charset="0"/>
              </a:rPr>
              <a:t> and </a:t>
            </a:r>
            <a:r>
              <a:rPr lang="en-GB" sz="1200" b="1" dirty="0">
                <a:latin typeface="Century Gothic" panose="020B0502020202020204" pitchFamily="34" charset="0"/>
              </a:rPr>
              <a:t>hydrogen</a:t>
            </a:r>
            <a:r>
              <a:rPr lang="en-GB" sz="1200" dirty="0">
                <a:latin typeface="Century Gothic" panose="020B0502020202020204" pitchFamily="34" charset="0"/>
              </a:rPr>
              <a:t> to the reactivity series because these non-metal elements can be used to extract metals. </a:t>
            </a:r>
          </a:p>
          <a:p>
            <a:r>
              <a:rPr lang="en-GB" sz="1200" i="1" dirty="0">
                <a:latin typeface="Century Gothic" panose="020B0502020202020204" pitchFamily="34" charset="0"/>
              </a:rPr>
              <a:t>Using your knowledge of displacement reactions, which metals in the reactivity series could be extracted using</a:t>
            </a:r>
          </a:p>
          <a:p>
            <a:pPr marL="342900" indent="-342900">
              <a:buAutoNum type="arabicPeriod"/>
            </a:pPr>
            <a:r>
              <a:rPr lang="en-GB" sz="1200" i="1" dirty="0">
                <a:latin typeface="Century Gothic" panose="020B0502020202020204" pitchFamily="34" charset="0"/>
              </a:rPr>
              <a:t>carbon? </a:t>
            </a:r>
            <a:r>
              <a:rPr lang="en-GB" sz="1200" b="1" i="1" dirty="0">
                <a:latin typeface="Century Gothic" panose="020B0502020202020204" pitchFamily="34" charset="0"/>
              </a:rPr>
              <a:t>Anything lower that carbon on the reactivity series</a:t>
            </a:r>
            <a:endParaRPr lang="en-GB" sz="1200" i="1" dirty="0">
              <a:latin typeface="Century Gothic" panose="020B0502020202020204" pitchFamily="34"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GB" sz="1200" i="1" dirty="0">
                <a:latin typeface="Century Gothic" panose="020B0502020202020204" pitchFamily="34" charset="0"/>
              </a:rPr>
              <a:t>hydrogen? </a:t>
            </a:r>
            <a:r>
              <a:rPr lang="en-GB" sz="1200" b="1" i="1" dirty="0">
                <a:latin typeface="Century Gothic" panose="020B0502020202020204" pitchFamily="34" charset="0"/>
              </a:rPr>
              <a:t>Anything lower that hydrogen on the reactivity series</a:t>
            </a:r>
            <a:endParaRPr lang="en-GB" sz="1200" i="1" dirty="0">
              <a:latin typeface="Century Gothic" panose="020B0502020202020204" pitchFamily="34" charset="0"/>
            </a:endParaRPr>
          </a:p>
          <a:p>
            <a:r>
              <a:rPr lang="en-GB" baseline="0" dirty="0"/>
              <a:t>Gold could in theory be extracted using both, but as we said before, gold exists as an element in nature, meaning it doesn’t need to be extracted from an ore at all.  </a:t>
            </a:r>
            <a:endParaRPr lang="en-GB" dirty="0"/>
          </a:p>
          <a:p>
            <a:pPr marL="0" indent="0">
              <a:buNone/>
            </a:pPr>
            <a:endParaRPr lang="en-GB" sz="1200" dirty="0"/>
          </a:p>
          <a:p>
            <a:pPr marL="0" indent="0">
              <a:buNone/>
            </a:pPr>
            <a:r>
              <a:rPr lang="en-GB" sz="1200" dirty="0"/>
              <a:t>Image source</a:t>
            </a:r>
          </a:p>
          <a:p>
            <a:pPr marL="0" indent="0">
              <a:buNone/>
            </a:pPr>
            <a:r>
              <a:rPr lang="en-GB" sz="1200" dirty="0"/>
              <a:t>https://</a:t>
            </a:r>
            <a:r>
              <a:rPr lang="en-GB" sz="1200" dirty="0" err="1"/>
              <a:t>www.flickr.com</a:t>
            </a:r>
            <a:r>
              <a:rPr lang="en-GB" sz="1200" dirty="0"/>
              <a:t>/photos/</a:t>
            </a:r>
            <a:r>
              <a:rPr lang="en-GB" sz="1200" dirty="0" err="1"/>
              <a:t>jsjgeology</a:t>
            </a:r>
            <a:r>
              <a:rPr lang="en-GB" sz="1200" dirty="0"/>
              <a:t>/19026398982</a:t>
            </a:r>
          </a:p>
          <a:p>
            <a:r>
              <a:rPr lang="en-GB" dirty="0"/>
              <a:t>https://</a:t>
            </a:r>
            <a:r>
              <a:rPr lang="en-GB" dirty="0" err="1"/>
              <a:t>pixabay.com</a:t>
            </a:r>
            <a:r>
              <a:rPr lang="en-GB" dirty="0"/>
              <a:t>/photos/nails-flat-head-stole-industry-4607200/</a:t>
            </a:r>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dirty="0"/>
          </a:p>
        </p:txBody>
      </p:sp>
    </p:spTree>
    <p:extLst>
      <p:ext uri="{BB962C8B-B14F-4D97-AF65-F5344CB8AC3E}">
        <p14:creationId xmlns:p14="http://schemas.microsoft.com/office/powerpoint/2010/main" val="28881253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42450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27782063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6029839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57175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06805462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071697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024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02470073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57980592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56970460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189062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2537054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85663752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7468230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4745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0726306"/>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A9755-5243-4D07-9E09-CA7FF35FF1BA}"/>
              </a:ext>
            </a:extLst>
          </p:cNvPr>
          <p:cNvSpPr txBox="1"/>
          <p:nvPr/>
        </p:nvSpPr>
        <p:spPr>
          <a:xfrm>
            <a:off x="378635" y="1062745"/>
            <a:ext cx="9267389" cy="5632311"/>
          </a:xfrm>
          <a:prstGeom prst="rect">
            <a:avLst/>
          </a:prstGeom>
          <a:noFill/>
        </p:spPr>
        <p:txBody>
          <a:bodyPr wrap="square" rtlCol="0">
            <a:spAutoFit/>
          </a:bodyPr>
          <a:lstStyle/>
          <a:p>
            <a:r>
              <a:rPr lang="en-GB" sz="2400" dirty="0">
                <a:latin typeface="Century Gothic" panose="020B0502020202020204" pitchFamily="34" charset="0"/>
              </a:rPr>
              <a:t>Carbon can be used to extract metals that are </a:t>
            </a:r>
            <a:r>
              <a:rPr lang="en-GB" sz="2400" b="1" dirty="0">
                <a:latin typeface="Century Gothic" panose="020B0502020202020204" pitchFamily="34" charset="0"/>
              </a:rPr>
              <a:t>less reactive </a:t>
            </a:r>
            <a:r>
              <a:rPr lang="en-GB" sz="2400" dirty="0">
                <a:latin typeface="Century Gothic" panose="020B0502020202020204" pitchFamily="34" charset="0"/>
              </a:rPr>
              <a:t>than itself. </a:t>
            </a:r>
          </a:p>
          <a:p>
            <a:pPr marL="342900" indent="-342900">
              <a:buFont typeface="Arial" panose="020B0604020202020204" pitchFamily="34" charset="0"/>
              <a:buChar char="•"/>
            </a:pPr>
            <a:endParaRPr lang="en-GB" sz="2400" dirty="0">
              <a:latin typeface="Century Gothic" panose="020B0502020202020204" pitchFamily="34" charset="0"/>
            </a:endParaRPr>
          </a:p>
          <a:p>
            <a:r>
              <a:rPr lang="en-GB" sz="2400" dirty="0">
                <a:latin typeface="Century Gothic" panose="020B0502020202020204" pitchFamily="34" charset="0"/>
              </a:rPr>
              <a:t>It achieves this by </a:t>
            </a:r>
            <a:r>
              <a:rPr lang="en-GB" sz="2400" b="1" dirty="0">
                <a:latin typeface="Century Gothic" panose="020B0502020202020204" pitchFamily="34" charset="0"/>
              </a:rPr>
              <a:t>displacing</a:t>
            </a:r>
            <a:r>
              <a:rPr lang="en-GB" sz="2400" dirty="0">
                <a:latin typeface="Century Gothic" panose="020B0502020202020204" pitchFamily="34" charset="0"/>
              </a:rPr>
              <a:t> the metal from its compound. For example, copper can be extracted from copper oxide: </a:t>
            </a:r>
          </a:p>
          <a:p>
            <a:pPr marL="342900" indent="-342900">
              <a:buFont typeface="Arial" panose="020B0604020202020204" pitchFamily="34" charset="0"/>
              <a:buChar char="•"/>
            </a:pPr>
            <a:endParaRPr lang="en-GB" sz="2400" dirty="0">
              <a:solidFill>
                <a:srgbClr val="FF0000"/>
              </a:solidFill>
              <a:latin typeface="Century Gothic" panose="020B0502020202020204" pitchFamily="34" charset="0"/>
            </a:endParaRPr>
          </a:p>
          <a:p>
            <a:r>
              <a:rPr lang="en-GB" sz="2400" dirty="0">
                <a:solidFill>
                  <a:srgbClr val="FF0000"/>
                </a:solidFill>
                <a:latin typeface="Century Gothic" panose="020B0502020202020204" pitchFamily="34" charset="0"/>
              </a:rPr>
              <a:t>	</a:t>
            </a:r>
            <a:r>
              <a:rPr lang="en-GB" sz="2400" b="1" dirty="0">
                <a:solidFill>
                  <a:schemeClr val="accent1"/>
                </a:solidFill>
                <a:latin typeface="Century Gothic" panose="020B0502020202020204" pitchFamily="34" charset="0"/>
              </a:rPr>
              <a:t>copper</a:t>
            </a:r>
            <a:r>
              <a:rPr lang="en-GB" sz="2400" dirty="0">
                <a:latin typeface="Century Gothic" panose="020B0502020202020204" pitchFamily="34" charset="0"/>
              </a:rPr>
              <a:t> oxide + </a:t>
            </a:r>
            <a:r>
              <a:rPr lang="en-GB" sz="2400" b="1" dirty="0">
                <a:solidFill>
                  <a:srgbClr val="7030A0"/>
                </a:solidFill>
                <a:latin typeface="Century Gothic" panose="020B0502020202020204" pitchFamily="34" charset="0"/>
              </a:rPr>
              <a:t>carbon</a:t>
            </a:r>
            <a:r>
              <a:rPr lang="en-GB" sz="2400" dirty="0">
                <a:latin typeface="Century Gothic" panose="020B0502020202020204" pitchFamily="34" charset="0"/>
              </a:rPr>
              <a:t> </a:t>
            </a:r>
            <a:r>
              <a:rPr lang="en-GB" sz="2400" dirty="0">
                <a:latin typeface="Century Gothic" panose="020B0502020202020204" pitchFamily="34" charset="0"/>
                <a:sym typeface="Wingdings" panose="05000000000000000000" pitchFamily="2" charset="2"/>
              </a:rPr>
              <a:t> </a:t>
            </a:r>
            <a:r>
              <a:rPr lang="en-GB" sz="2400" b="1" dirty="0">
                <a:solidFill>
                  <a:schemeClr val="accent1"/>
                </a:solidFill>
                <a:latin typeface="Century Gothic" panose="020B0502020202020204" pitchFamily="34" charset="0"/>
                <a:sym typeface="Wingdings" panose="05000000000000000000" pitchFamily="2" charset="2"/>
              </a:rPr>
              <a:t>copper</a:t>
            </a:r>
            <a:r>
              <a:rPr lang="en-GB" sz="2400" dirty="0">
                <a:latin typeface="Century Gothic" panose="020B0502020202020204" pitchFamily="34" charset="0"/>
                <a:sym typeface="Wingdings" panose="05000000000000000000" pitchFamily="2" charset="2"/>
              </a:rPr>
              <a:t> + </a:t>
            </a:r>
            <a:r>
              <a:rPr lang="en-GB" sz="2400" b="1" dirty="0">
                <a:solidFill>
                  <a:srgbClr val="7030A0"/>
                </a:solidFill>
                <a:latin typeface="Century Gothic" panose="020B0502020202020204" pitchFamily="34" charset="0"/>
                <a:sym typeface="Wingdings" panose="05000000000000000000" pitchFamily="2" charset="2"/>
              </a:rPr>
              <a:t>carbon</a:t>
            </a:r>
            <a:r>
              <a:rPr lang="en-GB" sz="2400" dirty="0">
                <a:latin typeface="Century Gothic" panose="020B0502020202020204" pitchFamily="34" charset="0"/>
                <a:sym typeface="Wingdings" panose="05000000000000000000" pitchFamily="2" charset="2"/>
              </a:rPr>
              <a:t> dioxide. </a:t>
            </a:r>
          </a:p>
          <a:p>
            <a:pPr algn="ctr"/>
            <a:endParaRPr lang="en-GB" sz="2400" dirty="0">
              <a:latin typeface="Century Gothic" panose="020B0502020202020204" pitchFamily="34" charset="0"/>
              <a:sym typeface="Wingdings" panose="05000000000000000000" pitchFamily="2" charset="2"/>
            </a:endParaRPr>
          </a:p>
          <a:p>
            <a:pPr algn="ctr"/>
            <a:endParaRPr lang="en-GB" sz="2400" dirty="0">
              <a:latin typeface="Century Gothic" panose="020B0502020202020204" pitchFamily="34" charset="0"/>
              <a:sym typeface="Wingdings" panose="05000000000000000000" pitchFamily="2" charset="2"/>
            </a:endParaRPr>
          </a:p>
          <a:p>
            <a:pPr algn="ctr"/>
            <a:endParaRPr lang="en-GB" sz="2400" dirty="0">
              <a:latin typeface="Century Gothic" panose="020B0502020202020204" pitchFamily="34" charset="0"/>
              <a:sym typeface="Wingdings" panose="05000000000000000000" pitchFamily="2" charset="2"/>
            </a:endParaRPr>
          </a:p>
          <a:p>
            <a:pPr algn="ctr"/>
            <a:endParaRPr lang="en-GB" sz="2400" dirty="0">
              <a:latin typeface="Century Gothic" panose="020B0502020202020204" pitchFamily="34" charset="0"/>
              <a:sym typeface="Wingdings" panose="05000000000000000000" pitchFamily="2" charset="2"/>
            </a:endParaRPr>
          </a:p>
          <a:p>
            <a:pPr algn="ctr"/>
            <a:endParaRPr lang="en-GB" sz="2400" dirty="0">
              <a:latin typeface="Century Gothic" panose="020B0502020202020204" pitchFamily="34" charset="0"/>
              <a:sym typeface="Wingdings" panose="05000000000000000000" pitchFamily="2" charset="2"/>
            </a:endParaRPr>
          </a:p>
          <a:p>
            <a:pPr algn="ctr"/>
            <a:endParaRPr lang="en-GB" sz="2400" dirty="0">
              <a:latin typeface="Century Gothic" panose="020B0502020202020204" pitchFamily="34" charset="0"/>
              <a:sym typeface="Wingdings" panose="05000000000000000000" pitchFamily="2" charset="2"/>
            </a:endParaRPr>
          </a:p>
          <a:p>
            <a:r>
              <a:rPr lang="en-GB" sz="2400" dirty="0">
                <a:latin typeface="Century Gothic" panose="020B0502020202020204" pitchFamily="34" charset="0"/>
                <a:sym typeface="Wingdings" panose="05000000000000000000" pitchFamily="2" charset="2"/>
              </a:rPr>
              <a:t>	2</a:t>
            </a:r>
            <a:r>
              <a:rPr lang="en-GB" sz="2400" b="1" dirty="0">
                <a:solidFill>
                  <a:schemeClr val="accent1"/>
                </a:solidFill>
                <a:latin typeface="Century Gothic" panose="020B0502020202020204" pitchFamily="34" charset="0"/>
                <a:sym typeface="Wingdings" panose="05000000000000000000" pitchFamily="2" charset="2"/>
              </a:rPr>
              <a:t>Cu</a:t>
            </a:r>
            <a:r>
              <a:rPr lang="en-GB" sz="2400" dirty="0">
                <a:latin typeface="Century Gothic" panose="020B0502020202020204" pitchFamily="34" charset="0"/>
                <a:sym typeface="Wingdings" panose="05000000000000000000" pitchFamily="2" charset="2"/>
              </a:rPr>
              <a:t>O  +  </a:t>
            </a:r>
            <a:r>
              <a:rPr lang="en-GB" sz="2400" b="1" dirty="0">
                <a:solidFill>
                  <a:srgbClr val="7030A0"/>
                </a:solidFill>
                <a:latin typeface="Century Gothic" panose="020B0502020202020204" pitchFamily="34" charset="0"/>
                <a:sym typeface="Wingdings" panose="05000000000000000000" pitchFamily="2" charset="2"/>
              </a:rPr>
              <a:t>C</a:t>
            </a:r>
            <a:r>
              <a:rPr lang="en-GB" sz="2400" dirty="0">
                <a:latin typeface="Century Gothic" panose="020B0502020202020204" pitchFamily="34" charset="0"/>
                <a:sym typeface="Wingdings" panose="05000000000000000000" pitchFamily="2" charset="2"/>
              </a:rPr>
              <a:t>    2</a:t>
            </a:r>
            <a:r>
              <a:rPr lang="en-GB" sz="2400" b="1" dirty="0">
                <a:solidFill>
                  <a:schemeClr val="accent1"/>
                </a:solidFill>
                <a:latin typeface="Century Gothic" panose="020B0502020202020204" pitchFamily="34" charset="0"/>
                <a:sym typeface="Wingdings" panose="05000000000000000000" pitchFamily="2" charset="2"/>
              </a:rPr>
              <a:t>Cu</a:t>
            </a:r>
            <a:r>
              <a:rPr lang="en-GB" sz="2400" dirty="0">
                <a:latin typeface="Century Gothic" panose="020B0502020202020204" pitchFamily="34" charset="0"/>
                <a:sym typeface="Wingdings" panose="05000000000000000000" pitchFamily="2" charset="2"/>
              </a:rPr>
              <a:t> + </a:t>
            </a:r>
            <a:r>
              <a:rPr lang="en-GB" sz="2400" b="1" dirty="0">
                <a:solidFill>
                  <a:srgbClr val="7030A0"/>
                </a:solidFill>
                <a:latin typeface="Century Gothic" panose="020B0502020202020204" pitchFamily="34" charset="0"/>
                <a:sym typeface="Wingdings" panose="05000000000000000000" pitchFamily="2" charset="2"/>
              </a:rPr>
              <a:t>C</a:t>
            </a:r>
            <a:r>
              <a:rPr lang="en-GB" sz="2400" dirty="0">
                <a:latin typeface="Century Gothic" panose="020B0502020202020204" pitchFamily="34" charset="0"/>
                <a:sym typeface="Wingdings" panose="05000000000000000000" pitchFamily="2" charset="2"/>
              </a:rPr>
              <a:t>O</a:t>
            </a:r>
            <a:r>
              <a:rPr lang="en-GB" sz="2400" baseline="-25000" dirty="0">
                <a:latin typeface="Century Gothic" panose="020B0502020202020204" pitchFamily="34" charset="0"/>
                <a:sym typeface="Wingdings" panose="05000000000000000000" pitchFamily="2" charset="2"/>
              </a:rPr>
              <a:t>2</a:t>
            </a:r>
          </a:p>
          <a:p>
            <a:pPr algn="ctr"/>
            <a:endParaRPr lang="en-GB" sz="2400" dirty="0">
              <a:latin typeface="Century Gothic" panose="020B0502020202020204" pitchFamily="34" charset="0"/>
              <a:sym typeface="Wingdings" panose="05000000000000000000" pitchFamily="2" charset="2"/>
            </a:endParaRPr>
          </a:p>
        </p:txBody>
      </p:sp>
      <p:sp>
        <p:nvSpPr>
          <p:cNvPr id="3" name="Title 2">
            <a:extLst>
              <a:ext uri="{FF2B5EF4-FFF2-40B4-BE49-F238E27FC236}">
                <a16:creationId xmlns:a16="http://schemas.microsoft.com/office/drawing/2014/main" id="{775B1D13-EEC9-A84A-943E-93408233983D}"/>
              </a:ext>
            </a:extLst>
          </p:cNvPr>
          <p:cNvSpPr>
            <a:spLocks noGrp="1"/>
          </p:cNvSpPr>
          <p:nvPr>
            <p:ph type="title"/>
          </p:nvPr>
        </p:nvSpPr>
        <p:spPr>
          <a:xfrm>
            <a:off x="431390" y="24596"/>
            <a:ext cx="10620000" cy="720000"/>
          </a:xfrm>
        </p:spPr>
        <p:txBody>
          <a:bodyPr/>
          <a:lstStyle/>
          <a:p>
            <a:r>
              <a:rPr lang="en-GB" dirty="0">
                <a:latin typeface="Century Gothic" panose="020B0502020202020204" pitchFamily="34" charset="0"/>
              </a:rPr>
              <a:t>Extracting metals using carbon</a:t>
            </a:r>
          </a:p>
        </p:txBody>
      </p:sp>
      <p:sp>
        <p:nvSpPr>
          <p:cNvPr id="19" name="TextBox 18">
            <a:extLst>
              <a:ext uri="{FF2B5EF4-FFF2-40B4-BE49-F238E27FC236}">
                <a16:creationId xmlns:a16="http://schemas.microsoft.com/office/drawing/2014/main" id="{EEB81AD0-0E9C-E142-AA7B-3EB266E60110}"/>
              </a:ext>
            </a:extLst>
          </p:cNvPr>
          <p:cNvSpPr txBox="1"/>
          <p:nvPr/>
        </p:nvSpPr>
        <p:spPr>
          <a:xfrm>
            <a:off x="9991872" y="171766"/>
            <a:ext cx="1290738" cy="369332"/>
          </a:xfrm>
          <a:prstGeom prst="rect">
            <a:avLst/>
          </a:prstGeom>
          <a:noFill/>
        </p:spPr>
        <p:txBody>
          <a:bodyPr wrap="none" rtlCol="0">
            <a:spAutoFit/>
          </a:bodyPr>
          <a:lstStyle/>
          <a:p>
            <a:r>
              <a:rPr lang="en-GB" b="1">
                <a:latin typeface="Century Gothic" panose="020B0502020202020204" pitchFamily="34" charset="0"/>
              </a:rPr>
              <a:t>Potassium</a:t>
            </a:r>
          </a:p>
        </p:txBody>
      </p:sp>
      <p:sp>
        <p:nvSpPr>
          <p:cNvPr id="20" name="TextBox 19">
            <a:extLst>
              <a:ext uri="{FF2B5EF4-FFF2-40B4-BE49-F238E27FC236}">
                <a16:creationId xmlns:a16="http://schemas.microsoft.com/office/drawing/2014/main" id="{7717DF68-CDD8-1B46-8E09-0D00B2AC6D0B}"/>
              </a:ext>
            </a:extLst>
          </p:cNvPr>
          <p:cNvSpPr txBox="1"/>
          <p:nvPr/>
        </p:nvSpPr>
        <p:spPr>
          <a:xfrm>
            <a:off x="9991872" y="612302"/>
            <a:ext cx="1015021" cy="369332"/>
          </a:xfrm>
          <a:prstGeom prst="rect">
            <a:avLst/>
          </a:prstGeom>
          <a:noFill/>
        </p:spPr>
        <p:txBody>
          <a:bodyPr wrap="none" rtlCol="0">
            <a:spAutoFit/>
          </a:bodyPr>
          <a:lstStyle/>
          <a:p>
            <a:r>
              <a:rPr lang="en-GB" b="1">
                <a:latin typeface="Century Gothic" panose="020B0502020202020204" pitchFamily="34" charset="0"/>
              </a:rPr>
              <a:t>Sodium</a:t>
            </a:r>
          </a:p>
        </p:txBody>
      </p:sp>
      <p:sp>
        <p:nvSpPr>
          <p:cNvPr id="21" name="TextBox 20">
            <a:extLst>
              <a:ext uri="{FF2B5EF4-FFF2-40B4-BE49-F238E27FC236}">
                <a16:creationId xmlns:a16="http://schemas.microsoft.com/office/drawing/2014/main" id="{1140845A-9BE3-974B-9993-1DFDACF8C3FF}"/>
              </a:ext>
            </a:extLst>
          </p:cNvPr>
          <p:cNvSpPr txBox="1"/>
          <p:nvPr/>
        </p:nvSpPr>
        <p:spPr>
          <a:xfrm>
            <a:off x="9991872" y="1050744"/>
            <a:ext cx="1130438" cy="369332"/>
          </a:xfrm>
          <a:prstGeom prst="rect">
            <a:avLst/>
          </a:prstGeom>
          <a:noFill/>
        </p:spPr>
        <p:txBody>
          <a:bodyPr wrap="none" rtlCol="0">
            <a:spAutoFit/>
          </a:bodyPr>
          <a:lstStyle/>
          <a:p>
            <a:r>
              <a:rPr lang="en-GB" b="1">
                <a:latin typeface="Century Gothic" panose="020B0502020202020204" pitchFamily="34" charset="0"/>
              </a:rPr>
              <a:t>Calcium</a:t>
            </a:r>
          </a:p>
        </p:txBody>
      </p:sp>
      <p:sp>
        <p:nvSpPr>
          <p:cNvPr id="22" name="TextBox 21">
            <a:extLst>
              <a:ext uri="{FF2B5EF4-FFF2-40B4-BE49-F238E27FC236}">
                <a16:creationId xmlns:a16="http://schemas.microsoft.com/office/drawing/2014/main" id="{96EC4D38-6B98-B443-954C-181006A8C04D}"/>
              </a:ext>
            </a:extLst>
          </p:cNvPr>
          <p:cNvSpPr txBox="1"/>
          <p:nvPr/>
        </p:nvSpPr>
        <p:spPr>
          <a:xfrm>
            <a:off x="9991872" y="1927628"/>
            <a:ext cx="1370888" cy="369332"/>
          </a:xfrm>
          <a:prstGeom prst="rect">
            <a:avLst/>
          </a:prstGeom>
          <a:noFill/>
        </p:spPr>
        <p:txBody>
          <a:bodyPr wrap="none" rtlCol="0">
            <a:spAutoFit/>
          </a:bodyPr>
          <a:lstStyle/>
          <a:p>
            <a:r>
              <a:rPr lang="en-GB" b="1">
                <a:latin typeface="Century Gothic" panose="020B0502020202020204" pitchFamily="34" charset="0"/>
              </a:rPr>
              <a:t>Aluminium</a:t>
            </a:r>
          </a:p>
        </p:txBody>
      </p:sp>
      <p:sp>
        <p:nvSpPr>
          <p:cNvPr id="23" name="TextBox 22">
            <a:extLst>
              <a:ext uri="{FF2B5EF4-FFF2-40B4-BE49-F238E27FC236}">
                <a16:creationId xmlns:a16="http://schemas.microsoft.com/office/drawing/2014/main" id="{7E148407-AA81-6B41-91AB-97328BFCF28C}"/>
              </a:ext>
            </a:extLst>
          </p:cNvPr>
          <p:cNvSpPr txBox="1"/>
          <p:nvPr/>
        </p:nvSpPr>
        <p:spPr>
          <a:xfrm>
            <a:off x="9991872" y="2366070"/>
            <a:ext cx="1027845" cy="369332"/>
          </a:xfrm>
          <a:prstGeom prst="rect">
            <a:avLst/>
          </a:prstGeom>
          <a:noFill/>
        </p:spPr>
        <p:txBody>
          <a:bodyPr wrap="none" rtlCol="0">
            <a:spAutoFit/>
          </a:bodyPr>
          <a:lstStyle/>
          <a:p>
            <a:r>
              <a:rPr lang="en-GB" b="1">
                <a:solidFill>
                  <a:schemeClr val="bg1">
                    <a:lumMod val="50000"/>
                  </a:schemeClr>
                </a:solidFill>
                <a:latin typeface="Century Gothic" panose="020B0502020202020204" pitchFamily="34" charset="0"/>
              </a:rPr>
              <a:t>Carbon</a:t>
            </a:r>
          </a:p>
        </p:txBody>
      </p:sp>
      <p:sp>
        <p:nvSpPr>
          <p:cNvPr id="24" name="TextBox 23">
            <a:extLst>
              <a:ext uri="{FF2B5EF4-FFF2-40B4-BE49-F238E27FC236}">
                <a16:creationId xmlns:a16="http://schemas.microsoft.com/office/drawing/2014/main" id="{9322AA4D-D2FB-EA42-9711-066ADAC238F1}"/>
              </a:ext>
            </a:extLst>
          </p:cNvPr>
          <p:cNvSpPr txBox="1"/>
          <p:nvPr/>
        </p:nvSpPr>
        <p:spPr>
          <a:xfrm>
            <a:off x="9991872" y="2804512"/>
            <a:ext cx="641522" cy="369332"/>
          </a:xfrm>
          <a:prstGeom prst="rect">
            <a:avLst/>
          </a:prstGeom>
          <a:noFill/>
        </p:spPr>
        <p:txBody>
          <a:bodyPr wrap="none" rtlCol="0">
            <a:spAutoFit/>
          </a:bodyPr>
          <a:lstStyle/>
          <a:p>
            <a:r>
              <a:rPr lang="en-GB" b="1">
                <a:latin typeface="Century Gothic" panose="020B0502020202020204" pitchFamily="34" charset="0"/>
              </a:rPr>
              <a:t>Zinc</a:t>
            </a:r>
          </a:p>
        </p:txBody>
      </p:sp>
      <p:sp>
        <p:nvSpPr>
          <p:cNvPr id="25" name="TextBox 24">
            <a:extLst>
              <a:ext uri="{FF2B5EF4-FFF2-40B4-BE49-F238E27FC236}">
                <a16:creationId xmlns:a16="http://schemas.microsoft.com/office/drawing/2014/main" id="{10E3A3FA-5AAD-174B-A454-49896583ED35}"/>
              </a:ext>
            </a:extLst>
          </p:cNvPr>
          <p:cNvSpPr txBox="1"/>
          <p:nvPr/>
        </p:nvSpPr>
        <p:spPr>
          <a:xfrm>
            <a:off x="9991872" y="3242954"/>
            <a:ext cx="607859" cy="369332"/>
          </a:xfrm>
          <a:prstGeom prst="rect">
            <a:avLst/>
          </a:prstGeom>
          <a:noFill/>
        </p:spPr>
        <p:txBody>
          <a:bodyPr wrap="none" rtlCol="0">
            <a:spAutoFit/>
          </a:bodyPr>
          <a:lstStyle/>
          <a:p>
            <a:r>
              <a:rPr lang="en-GB" b="1">
                <a:latin typeface="Century Gothic" panose="020B0502020202020204" pitchFamily="34" charset="0"/>
              </a:rPr>
              <a:t>Iron</a:t>
            </a:r>
          </a:p>
        </p:txBody>
      </p:sp>
      <p:sp>
        <p:nvSpPr>
          <p:cNvPr id="26" name="TextBox 25">
            <a:extLst>
              <a:ext uri="{FF2B5EF4-FFF2-40B4-BE49-F238E27FC236}">
                <a16:creationId xmlns:a16="http://schemas.microsoft.com/office/drawing/2014/main" id="{1A6D2C0D-784D-254A-9CB1-680107FF38B8}"/>
              </a:ext>
            </a:extLst>
          </p:cNvPr>
          <p:cNvSpPr txBox="1"/>
          <p:nvPr/>
        </p:nvSpPr>
        <p:spPr>
          <a:xfrm>
            <a:off x="9991872" y="3681396"/>
            <a:ext cx="474810" cy="369332"/>
          </a:xfrm>
          <a:prstGeom prst="rect">
            <a:avLst/>
          </a:prstGeom>
          <a:noFill/>
        </p:spPr>
        <p:txBody>
          <a:bodyPr wrap="none" rtlCol="0">
            <a:spAutoFit/>
          </a:bodyPr>
          <a:lstStyle/>
          <a:p>
            <a:r>
              <a:rPr lang="en-GB" b="1">
                <a:latin typeface="Century Gothic" panose="020B0502020202020204" pitchFamily="34" charset="0"/>
              </a:rPr>
              <a:t>Tin</a:t>
            </a:r>
          </a:p>
        </p:txBody>
      </p:sp>
      <p:sp>
        <p:nvSpPr>
          <p:cNvPr id="27" name="TextBox 26">
            <a:extLst>
              <a:ext uri="{FF2B5EF4-FFF2-40B4-BE49-F238E27FC236}">
                <a16:creationId xmlns:a16="http://schemas.microsoft.com/office/drawing/2014/main" id="{F25DFD51-6663-0D4A-8AC3-08A75B2FA512}"/>
              </a:ext>
            </a:extLst>
          </p:cNvPr>
          <p:cNvSpPr txBox="1"/>
          <p:nvPr/>
        </p:nvSpPr>
        <p:spPr>
          <a:xfrm>
            <a:off x="9990405" y="4119838"/>
            <a:ext cx="737702" cy="369332"/>
          </a:xfrm>
          <a:prstGeom prst="rect">
            <a:avLst/>
          </a:prstGeom>
          <a:noFill/>
        </p:spPr>
        <p:txBody>
          <a:bodyPr wrap="none" rtlCol="0">
            <a:spAutoFit/>
          </a:bodyPr>
          <a:lstStyle/>
          <a:p>
            <a:r>
              <a:rPr lang="en-GB" b="1">
                <a:latin typeface="Century Gothic" panose="020B0502020202020204" pitchFamily="34" charset="0"/>
              </a:rPr>
              <a:t>Lead</a:t>
            </a:r>
          </a:p>
        </p:txBody>
      </p:sp>
      <p:sp>
        <p:nvSpPr>
          <p:cNvPr id="28" name="TextBox 27">
            <a:extLst>
              <a:ext uri="{FF2B5EF4-FFF2-40B4-BE49-F238E27FC236}">
                <a16:creationId xmlns:a16="http://schemas.microsoft.com/office/drawing/2014/main" id="{E08F5FB4-9825-FC41-9C5D-35137C79AABB}"/>
              </a:ext>
            </a:extLst>
          </p:cNvPr>
          <p:cNvSpPr txBox="1"/>
          <p:nvPr/>
        </p:nvSpPr>
        <p:spPr>
          <a:xfrm>
            <a:off x="9990405" y="4558280"/>
            <a:ext cx="1287532" cy="369332"/>
          </a:xfrm>
          <a:prstGeom prst="rect">
            <a:avLst/>
          </a:prstGeom>
          <a:noFill/>
        </p:spPr>
        <p:txBody>
          <a:bodyPr wrap="none" rtlCol="0">
            <a:spAutoFit/>
          </a:bodyPr>
          <a:lstStyle/>
          <a:p>
            <a:r>
              <a:rPr lang="en-GB" b="1">
                <a:solidFill>
                  <a:schemeClr val="bg1">
                    <a:lumMod val="50000"/>
                  </a:schemeClr>
                </a:solidFill>
                <a:latin typeface="Century Gothic" panose="020B0502020202020204" pitchFamily="34" charset="0"/>
              </a:rPr>
              <a:t>Hydrogen</a:t>
            </a:r>
          </a:p>
        </p:txBody>
      </p:sp>
      <p:sp>
        <p:nvSpPr>
          <p:cNvPr id="29" name="TextBox 28">
            <a:extLst>
              <a:ext uri="{FF2B5EF4-FFF2-40B4-BE49-F238E27FC236}">
                <a16:creationId xmlns:a16="http://schemas.microsoft.com/office/drawing/2014/main" id="{ECBFF634-021D-E341-9389-516E5BD82799}"/>
              </a:ext>
            </a:extLst>
          </p:cNvPr>
          <p:cNvSpPr txBox="1"/>
          <p:nvPr/>
        </p:nvSpPr>
        <p:spPr>
          <a:xfrm>
            <a:off x="9990405" y="4996722"/>
            <a:ext cx="1037463" cy="369332"/>
          </a:xfrm>
          <a:prstGeom prst="rect">
            <a:avLst/>
          </a:prstGeom>
          <a:noFill/>
        </p:spPr>
        <p:txBody>
          <a:bodyPr wrap="none" rtlCol="0">
            <a:spAutoFit/>
          </a:bodyPr>
          <a:lstStyle/>
          <a:p>
            <a:r>
              <a:rPr lang="en-GB" b="1">
                <a:latin typeface="Century Gothic" panose="020B0502020202020204" pitchFamily="34" charset="0"/>
              </a:rPr>
              <a:t>Copper</a:t>
            </a:r>
          </a:p>
        </p:txBody>
      </p:sp>
      <p:sp>
        <p:nvSpPr>
          <p:cNvPr id="30" name="TextBox 29">
            <a:extLst>
              <a:ext uri="{FF2B5EF4-FFF2-40B4-BE49-F238E27FC236}">
                <a16:creationId xmlns:a16="http://schemas.microsoft.com/office/drawing/2014/main" id="{C3325250-99DD-914D-B471-AEA11D19D401}"/>
              </a:ext>
            </a:extLst>
          </p:cNvPr>
          <p:cNvSpPr txBox="1"/>
          <p:nvPr/>
        </p:nvSpPr>
        <p:spPr>
          <a:xfrm>
            <a:off x="9990405" y="5435164"/>
            <a:ext cx="768159" cy="369332"/>
          </a:xfrm>
          <a:prstGeom prst="rect">
            <a:avLst/>
          </a:prstGeom>
          <a:noFill/>
        </p:spPr>
        <p:txBody>
          <a:bodyPr wrap="none" rtlCol="0">
            <a:spAutoFit/>
          </a:bodyPr>
          <a:lstStyle/>
          <a:p>
            <a:r>
              <a:rPr lang="en-GB" b="1">
                <a:latin typeface="Century Gothic" panose="020B0502020202020204" pitchFamily="34" charset="0"/>
              </a:rPr>
              <a:t>Silver</a:t>
            </a:r>
          </a:p>
        </p:txBody>
      </p:sp>
      <p:sp>
        <p:nvSpPr>
          <p:cNvPr id="31" name="TextBox 30">
            <a:extLst>
              <a:ext uri="{FF2B5EF4-FFF2-40B4-BE49-F238E27FC236}">
                <a16:creationId xmlns:a16="http://schemas.microsoft.com/office/drawing/2014/main" id="{76D0FCDF-5A02-734A-85E1-5958C8BA4B40}"/>
              </a:ext>
            </a:extLst>
          </p:cNvPr>
          <p:cNvSpPr txBox="1"/>
          <p:nvPr/>
        </p:nvSpPr>
        <p:spPr>
          <a:xfrm>
            <a:off x="9990405" y="5873606"/>
            <a:ext cx="734496" cy="369332"/>
          </a:xfrm>
          <a:prstGeom prst="rect">
            <a:avLst/>
          </a:prstGeom>
          <a:noFill/>
        </p:spPr>
        <p:txBody>
          <a:bodyPr wrap="none" rtlCol="0">
            <a:spAutoFit/>
          </a:bodyPr>
          <a:lstStyle/>
          <a:p>
            <a:r>
              <a:rPr lang="en-GB" b="1">
                <a:latin typeface="Century Gothic" panose="020B0502020202020204" pitchFamily="34" charset="0"/>
              </a:rPr>
              <a:t>Gold</a:t>
            </a:r>
          </a:p>
        </p:txBody>
      </p:sp>
      <p:sp>
        <p:nvSpPr>
          <p:cNvPr id="32" name="TextBox 31">
            <a:extLst>
              <a:ext uri="{FF2B5EF4-FFF2-40B4-BE49-F238E27FC236}">
                <a16:creationId xmlns:a16="http://schemas.microsoft.com/office/drawing/2014/main" id="{2892EB34-60FF-E04E-8970-84221FEEBB55}"/>
              </a:ext>
            </a:extLst>
          </p:cNvPr>
          <p:cNvSpPr txBox="1"/>
          <p:nvPr/>
        </p:nvSpPr>
        <p:spPr>
          <a:xfrm>
            <a:off x="9990405" y="6312048"/>
            <a:ext cx="1140056" cy="369332"/>
          </a:xfrm>
          <a:prstGeom prst="rect">
            <a:avLst/>
          </a:prstGeom>
          <a:noFill/>
        </p:spPr>
        <p:txBody>
          <a:bodyPr wrap="none" rtlCol="0">
            <a:spAutoFit/>
          </a:bodyPr>
          <a:lstStyle/>
          <a:p>
            <a:r>
              <a:rPr lang="en-GB" b="1">
                <a:latin typeface="Century Gothic" panose="020B0502020202020204" pitchFamily="34" charset="0"/>
              </a:rPr>
              <a:t>Platinum</a:t>
            </a:r>
          </a:p>
        </p:txBody>
      </p:sp>
      <p:sp>
        <p:nvSpPr>
          <p:cNvPr id="33" name="TextBox 32">
            <a:extLst>
              <a:ext uri="{FF2B5EF4-FFF2-40B4-BE49-F238E27FC236}">
                <a16:creationId xmlns:a16="http://schemas.microsoft.com/office/drawing/2014/main" id="{B57EB1C0-A7B8-0446-BA21-5596A08205EA}"/>
              </a:ext>
            </a:extLst>
          </p:cNvPr>
          <p:cNvSpPr txBox="1"/>
          <p:nvPr/>
        </p:nvSpPr>
        <p:spPr>
          <a:xfrm>
            <a:off x="9991872" y="1489186"/>
            <a:ext cx="1494320" cy="369332"/>
          </a:xfrm>
          <a:prstGeom prst="rect">
            <a:avLst/>
          </a:prstGeom>
          <a:noFill/>
        </p:spPr>
        <p:txBody>
          <a:bodyPr wrap="none" rtlCol="0">
            <a:spAutoFit/>
          </a:bodyPr>
          <a:lstStyle/>
          <a:p>
            <a:r>
              <a:rPr lang="en-GB" b="1">
                <a:latin typeface="Century Gothic" panose="020B0502020202020204" pitchFamily="34" charset="0"/>
              </a:rPr>
              <a:t>Magnesium</a:t>
            </a:r>
          </a:p>
        </p:txBody>
      </p:sp>
      <p:pic>
        <p:nvPicPr>
          <p:cNvPr id="5" name="Picture 2" descr="Massive sulfide with pyrrhotite-magnetite-chalcopyrite (co… | Flickr">
            <a:extLst>
              <a:ext uri="{FF2B5EF4-FFF2-40B4-BE49-F238E27FC236}">
                <a16:creationId xmlns:a16="http://schemas.microsoft.com/office/drawing/2014/main" id="{B00A5F2B-E87A-FC7E-7598-F2D465AD68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63893" y="3894076"/>
            <a:ext cx="1933553" cy="13988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153D69F9-CDC9-20A7-7324-CF522FB9DDC0}"/>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910810" y="3878900"/>
            <a:ext cx="1661160" cy="1661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922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9A9755-5243-4D07-9E09-CA7FF35FF1BA}"/>
              </a:ext>
            </a:extLst>
          </p:cNvPr>
          <p:cNvSpPr txBox="1"/>
          <p:nvPr/>
        </p:nvSpPr>
        <p:spPr>
          <a:xfrm>
            <a:off x="486212" y="1052908"/>
            <a:ext cx="10486587" cy="5878532"/>
          </a:xfrm>
          <a:prstGeom prst="rect">
            <a:avLst/>
          </a:prstGeom>
          <a:noFill/>
        </p:spPr>
        <p:txBody>
          <a:bodyPr wrap="square" rtlCol="0">
            <a:spAutoFit/>
          </a:bodyPr>
          <a:lstStyle/>
          <a:p>
            <a:r>
              <a:rPr lang="en-GB" sz="2400" dirty="0">
                <a:latin typeface="Century Gothic" panose="020B0502020202020204" pitchFamily="34" charset="0"/>
              </a:rPr>
              <a:t>This reaction is also known as a </a:t>
            </a:r>
            <a:r>
              <a:rPr lang="en-GB" sz="2400" b="1" dirty="0">
                <a:latin typeface="Century Gothic" panose="020B0502020202020204" pitchFamily="34" charset="0"/>
              </a:rPr>
              <a:t>reduction</a:t>
            </a:r>
            <a:r>
              <a:rPr lang="en-GB" sz="2400" dirty="0">
                <a:latin typeface="Century Gothic" panose="020B0502020202020204" pitchFamily="34" charset="0"/>
              </a:rPr>
              <a:t> reaction. </a:t>
            </a:r>
          </a:p>
          <a:p>
            <a:pPr marL="342900" indent="-342900">
              <a:buFont typeface="Arial" panose="020B0604020202020204" pitchFamily="34" charset="0"/>
              <a:buChar char="•"/>
            </a:pPr>
            <a:endParaRPr lang="en-GB" sz="2400" dirty="0">
              <a:latin typeface="Century Gothic" panose="020B0502020202020204" pitchFamily="34" charset="0"/>
            </a:endParaRPr>
          </a:p>
          <a:p>
            <a:r>
              <a:rPr lang="en-GB" sz="2400" dirty="0">
                <a:latin typeface="Century Gothic" panose="020B0502020202020204" pitchFamily="34" charset="0"/>
              </a:rPr>
              <a:t>Reduction is the </a:t>
            </a:r>
            <a:r>
              <a:rPr lang="en-GB" sz="2400" b="1" dirty="0">
                <a:latin typeface="Century Gothic" panose="020B0502020202020204" pitchFamily="34" charset="0"/>
              </a:rPr>
              <a:t>loss</a:t>
            </a:r>
            <a:r>
              <a:rPr lang="en-GB" sz="2400" dirty="0">
                <a:latin typeface="Century Gothic" panose="020B0502020202020204" pitchFamily="34" charset="0"/>
              </a:rPr>
              <a:t> of </a:t>
            </a:r>
            <a:r>
              <a:rPr lang="en-GB" sz="2400" b="1" dirty="0">
                <a:latin typeface="Century Gothic" panose="020B0502020202020204" pitchFamily="34" charset="0"/>
              </a:rPr>
              <a:t>oxygen, </a:t>
            </a:r>
            <a:r>
              <a:rPr lang="en-GB" sz="2400" dirty="0">
                <a:latin typeface="Century Gothic" panose="020B0502020202020204" pitchFamily="34" charset="0"/>
              </a:rPr>
              <a:t>and is the opposite of oxidation.  </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endParaRPr lang="en-GB" sz="2400" dirty="0">
              <a:solidFill>
                <a:srgbClr val="FF0000"/>
              </a:solidFill>
              <a:latin typeface="Century Gothic" panose="020B0502020202020204" pitchFamily="34" charset="0"/>
            </a:endParaRPr>
          </a:p>
          <a:p>
            <a:r>
              <a:rPr lang="en-GB" sz="2400" dirty="0">
                <a:solidFill>
                  <a:srgbClr val="FF0000"/>
                </a:solidFill>
                <a:latin typeface="Century Gothic" panose="020B0502020202020204" pitchFamily="34" charset="0"/>
              </a:rPr>
              <a:t>	</a:t>
            </a:r>
            <a:r>
              <a:rPr lang="en-GB" sz="2400" b="1" dirty="0">
                <a:solidFill>
                  <a:schemeClr val="accent1"/>
                </a:solidFill>
                <a:latin typeface="Century Gothic" panose="020B0502020202020204" pitchFamily="34" charset="0"/>
              </a:rPr>
              <a:t>copper</a:t>
            </a:r>
            <a:r>
              <a:rPr lang="en-GB" sz="2400" dirty="0">
                <a:latin typeface="Century Gothic" panose="020B0502020202020204" pitchFamily="34" charset="0"/>
              </a:rPr>
              <a:t> oxide + </a:t>
            </a:r>
            <a:r>
              <a:rPr lang="en-GB" sz="2400" b="1" dirty="0">
                <a:solidFill>
                  <a:srgbClr val="7030A0"/>
                </a:solidFill>
                <a:latin typeface="Century Gothic" panose="020B0502020202020204" pitchFamily="34" charset="0"/>
              </a:rPr>
              <a:t>carbon</a:t>
            </a:r>
            <a:r>
              <a:rPr lang="en-GB" sz="2400" dirty="0">
                <a:latin typeface="Century Gothic" panose="020B0502020202020204" pitchFamily="34" charset="0"/>
              </a:rPr>
              <a:t> </a:t>
            </a:r>
            <a:r>
              <a:rPr lang="en-GB" sz="2400" dirty="0">
                <a:latin typeface="Century Gothic" panose="020B0502020202020204" pitchFamily="34" charset="0"/>
                <a:sym typeface="Wingdings" panose="05000000000000000000" pitchFamily="2" charset="2"/>
              </a:rPr>
              <a:t> </a:t>
            </a:r>
            <a:r>
              <a:rPr lang="en-GB" sz="2400" b="1" dirty="0">
                <a:solidFill>
                  <a:schemeClr val="accent1"/>
                </a:solidFill>
                <a:latin typeface="Century Gothic" panose="020B0502020202020204" pitchFamily="34" charset="0"/>
                <a:sym typeface="Wingdings" panose="05000000000000000000" pitchFamily="2" charset="2"/>
              </a:rPr>
              <a:t>copper</a:t>
            </a:r>
            <a:r>
              <a:rPr lang="en-GB" sz="2400" dirty="0">
                <a:latin typeface="Century Gothic" panose="020B0502020202020204" pitchFamily="34" charset="0"/>
                <a:sym typeface="Wingdings" panose="05000000000000000000" pitchFamily="2" charset="2"/>
              </a:rPr>
              <a:t> + </a:t>
            </a:r>
            <a:r>
              <a:rPr lang="en-GB" sz="2400" b="1" dirty="0">
                <a:solidFill>
                  <a:srgbClr val="7030A0"/>
                </a:solidFill>
                <a:latin typeface="Century Gothic" panose="020B0502020202020204" pitchFamily="34" charset="0"/>
                <a:sym typeface="Wingdings" panose="05000000000000000000" pitchFamily="2" charset="2"/>
              </a:rPr>
              <a:t>carbon</a:t>
            </a:r>
            <a:r>
              <a:rPr lang="en-GB" sz="2400" dirty="0">
                <a:latin typeface="Century Gothic" panose="020B0502020202020204" pitchFamily="34" charset="0"/>
                <a:sym typeface="Wingdings" panose="05000000000000000000" pitchFamily="2" charset="2"/>
              </a:rPr>
              <a:t> dioxide. </a:t>
            </a:r>
          </a:p>
          <a:p>
            <a:pPr algn="ctr"/>
            <a:endParaRPr lang="en-GB" sz="2400" dirty="0">
              <a:latin typeface="Century Gothic" panose="020B0502020202020204" pitchFamily="34" charset="0"/>
              <a:sym typeface="Wingdings" panose="05000000000000000000" pitchFamily="2" charset="2"/>
            </a:endParaRPr>
          </a:p>
          <a:p>
            <a:pPr algn="ctr"/>
            <a:r>
              <a:rPr lang="en-GB" sz="2400" dirty="0">
                <a:latin typeface="Century Gothic" panose="020B0502020202020204" pitchFamily="34" charset="0"/>
                <a:sym typeface="Wingdings" panose="05000000000000000000" pitchFamily="2" charset="2"/>
              </a:rPr>
              <a:t>	2</a:t>
            </a:r>
            <a:r>
              <a:rPr lang="en-GB" sz="2400" b="1" dirty="0">
                <a:solidFill>
                  <a:schemeClr val="accent1"/>
                </a:solidFill>
                <a:latin typeface="Century Gothic" panose="020B0502020202020204" pitchFamily="34" charset="0"/>
                <a:sym typeface="Wingdings" panose="05000000000000000000" pitchFamily="2" charset="2"/>
              </a:rPr>
              <a:t>Cu</a:t>
            </a:r>
            <a:r>
              <a:rPr lang="en-GB" sz="2400" dirty="0">
                <a:latin typeface="Century Gothic" panose="020B0502020202020204" pitchFamily="34" charset="0"/>
                <a:sym typeface="Wingdings" panose="05000000000000000000" pitchFamily="2" charset="2"/>
              </a:rPr>
              <a:t>O  +  </a:t>
            </a:r>
            <a:r>
              <a:rPr lang="en-GB" sz="2400" b="1" dirty="0">
                <a:solidFill>
                  <a:srgbClr val="7030A0"/>
                </a:solidFill>
                <a:latin typeface="Century Gothic" panose="020B0502020202020204" pitchFamily="34" charset="0"/>
                <a:sym typeface="Wingdings" panose="05000000000000000000" pitchFamily="2" charset="2"/>
              </a:rPr>
              <a:t>C</a:t>
            </a:r>
            <a:r>
              <a:rPr lang="en-GB" sz="2400" dirty="0">
                <a:latin typeface="Century Gothic" panose="020B0502020202020204" pitchFamily="34" charset="0"/>
                <a:sym typeface="Wingdings" panose="05000000000000000000" pitchFamily="2" charset="2"/>
              </a:rPr>
              <a:t>    2</a:t>
            </a:r>
            <a:r>
              <a:rPr lang="en-GB" sz="2400" b="1" dirty="0">
                <a:solidFill>
                  <a:schemeClr val="accent1"/>
                </a:solidFill>
                <a:latin typeface="Century Gothic" panose="020B0502020202020204" pitchFamily="34" charset="0"/>
                <a:sym typeface="Wingdings" panose="05000000000000000000" pitchFamily="2" charset="2"/>
              </a:rPr>
              <a:t>Cu</a:t>
            </a:r>
            <a:r>
              <a:rPr lang="en-GB" sz="2400" dirty="0">
                <a:latin typeface="Century Gothic" panose="020B0502020202020204" pitchFamily="34" charset="0"/>
                <a:sym typeface="Wingdings" panose="05000000000000000000" pitchFamily="2" charset="2"/>
              </a:rPr>
              <a:t> + </a:t>
            </a:r>
            <a:r>
              <a:rPr lang="en-GB" sz="2400" b="1" dirty="0">
                <a:solidFill>
                  <a:srgbClr val="7030A0"/>
                </a:solidFill>
                <a:latin typeface="Century Gothic" panose="020B0502020202020204" pitchFamily="34" charset="0"/>
                <a:sym typeface="Wingdings" panose="05000000000000000000" pitchFamily="2" charset="2"/>
              </a:rPr>
              <a:t>C</a:t>
            </a:r>
            <a:r>
              <a:rPr lang="en-GB" sz="2400" dirty="0">
                <a:latin typeface="Century Gothic" panose="020B0502020202020204" pitchFamily="34" charset="0"/>
                <a:sym typeface="Wingdings" panose="05000000000000000000" pitchFamily="2" charset="2"/>
              </a:rPr>
              <a:t>O</a:t>
            </a:r>
            <a:r>
              <a:rPr lang="en-GB" sz="2400" baseline="-25000" dirty="0">
                <a:latin typeface="Century Gothic" panose="020B0502020202020204" pitchFamily="34" charset="0"/>
                <a:sym typeface="Wingdings" panose="05000000000000000000" pitchFamily="2" charset="2"/>
              </a:rPr>
              <a:t>2</a:t>
            </a:r>
          </a:p>
          <a:p>
            <a:pPr algn="ctr"/>
            <a:endParaRPr lang="en-GB" sz="2400" baseline="-25000" dirty="0">
              <a:latin typeface="Century Gothic" panose="020B0502020202020204" pitchFamily="34" charset="0"/>
              <a:sym typeface="Wingdings" panose="05000000000000000000" pitchFamily="2" charset="2"/>
            </a:endParaRPr>
          </a:p>
          <a:p>
            <a:r>
              <a:rPr lang="en-GB" sz="2400" b="1" dirty="0">
                <a:latin typeface="Century Gothic" panose="020B0502020202020204" pitchFamily="34" charset="0"/>
              </a:rPr>
              <a:t>Which substance has been oxidised in this reaction?</a:t>
            </a:r>
          </a:p>
          <a:p>
            <a:endParaRPr lang="en-GB" sz="2400" b="1" dirty="0">
              <a:latin typeface="Century Gothic" panose="020B0502020202020204" pitchFamily="34" charset="0"/>
            </a:endParaRPr>
          </a:p>
          <a:p>
            <a:r>
              <a:rPr lang="en-GB" sz="2400" b="1" dirty="0">
                <a:latin typeface="Century Gothic" panose="020B0502020202020204" pitchFamily="34" charset="0"/>
              </a:rPr>
              <a:t>Which substance has been reduced in this reaction?</a:t>
            </a:r>
          </a:p>
          <a:p>
            <a:pPr marL="342900" indent="-342900">
              <a:buFont typeface="Arial" panose="020B0604020202020204" pitchFamily="34" charset="0"/>
              <a:buChar char="•"/>
            </a:pPr>
            <a:endParaRPr lang="en-GB" sz="2400" dirty="0">
              <a:solidFill>
                <a:srgbClr val="7030A0"/>
              </a:solidFill>
              <a:latin typeface="Century Gothic" panose="020B0502020202020204" pitchFamily="34" charset="0"/>
            </a:endParaRPr>
          </a:p>
          <a:p>
            <a:r>
              <a:rPr lang="en-GB" sz="2400" dirty="0">
                <a:latin typeface="Century Gothic" panose="020B0502020202020204" pitchFamily="34" charset="0"/>
              </a:rPr>
              <a:t>In this reaction, carbon is acting as the </a:t>
            </a:r>
            <a:r>
              <a:rPr lang="en-GB" sz="2400" b="1" dirty="0">
                <a:latin typeface="Century Gothic" panose="020B0502020202020204" pitchFamily="34" charset="0"/>
              </a:rPr>
              <a:t>reducing agent</a:t>
            </a:r>
            <a:r>
              <a:rPr lang="en-GB" sz="2400" dirty="0">
                <a:latin typeface="Century Gothic" panose="020B0502020202020204" pitchFamily="34" charset="0"/>
              </a:rPr>
              <a:t>, causing the reduction of copper oxide. </a:t>
            </a:r>
          </a:p>
          <a:p>
            <a:pPr algn="ctr"/>
            <a:endParaRPr lang="en-GB" sz="2400" dirty="0">
              <a:latin typeface="Century Gothic" panose="020B0502020202020204" pitchFamily="34" charset="0"/>
              <a:sym typeface="Wingdings" panose="05000000000000000000" pitchFamily="2" charset="2"/>
            </a:endParaRPr>
          </a:p>
        </p:txBody>
      </p:sp>
      <p:sp>
        <p:nvSpPr>
          <p:cNvPr id="3" name="Title 2">
            <a:extLst>
              <a:ext uri="{FF2B5EF4-FFF2-40B4-BE49-F238E27FC236}">
                <a16:creationId xmlns:a16="http://schemas.microsoft.com/office/drawing/2014/main" id="{16A2B3AD-826A-ED48-84FC-9D326567A315}"/>
              </a:ext>
            </a:extLst>
          </p:cNvPr>
          <p:cNvSpPr>
            <a:spLocks noGrp="1"/>
          </p:cNvSpPr>
          <p:nvPr>
            <p:ph type="title"/>
          </p:nvPr>
        </p:nvSpPr>
        <p:spPr>
          <a:xfrm>
            <a:off x="486213" y="0"/>
            <a:ext cx="10620000" cy="720000"/>
          </a:xfrm>
        </p:spPr>
        <p:txBody>
          <a:bodyPr/>
          <a:lstStyle/>
          <a:p>
            <a:r>
              <a:rPr lang="en-GB" dirty="0">
                <a:latin typeface="Century Gothic" panose="020B0502020202020204" pitchFamily="34" charset="0"/>
              </a:rPr>
              <a:t>Extracting metals using carbon</a:t>
            </a:r>
          </a:p>
        </p:txBody>
      </p:sp>
      <p:sp>
        <p:nvSpPr>
          <p:cNvPr id="4" name="TextBox 3">
            <a:extLst>
              <a:ext uri="{FF2B5EF4-FFF2-40B4-BE49-F238E27FC236}">
                <a16:creationId xmlns:a16="http://schemas.microsoft.com/office/drawing/2014/main" id="{6CEFA8EA-68BC-C74C-9D3B-133CBCD63932}"/>
              </a:ext>
            </a:extLst>
          </p:cNvPr>
          <p:cNvSpPr txBox="1"/>
          <p:nvPr/>
        </p:nvSpPr>
        <p:spPr>
          <a:xfrm>
            <a:off x="576236" y="4554071"/>
            <a:ext cx="1285929"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carbon</a:t>
            </a:r>
          </a:p>
        </p:txBody>
      </p:sp>
      <p:sp>
        <p:nvSpPr>
          <p:cNvPr id="19" name="TextBox 18">
            <a:extLst>
              <a:ext uri="{FF2B5EF4-FFF2-40B4-BE49-F238E27FC236}">
                <a16:creationId xmlns:a16="http://schemas.microsoft.com/office/drawing/2014/main" id="{8A77A60A-B0C3-2C4C-9764-96E33BDC091E}"/>
              </a:ext>
            </a:extLst>
          </p:cNvPr>
          <p:cNvSpPr txBox="1"/>
          <p:nvPr/>
        </p:nvSpPr>
        <p:spPr>
          <a:xfrm>
            <a:off x="591295" y="5281090"/>
            <a:ext cx="2255746"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Copper oxide</a:t>
            </a:r>
          </a:p>
        </p:txBody>
      </p:sp>
    </p:spTree>
    <p:extLst>
      <p:ext uri="{BB962C8B-B14F-4D97-AF65-F5344CB8AC3E}">
        <p14:creationId xmlns:p14="http://schemas.microsoft.com/office/powerpoint/2010/main" val="336941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3F07-2681-354F-92D3-F87D5A8AF754}"/>
              </a:ext>
            </a:extLst>
          </p:cNvPr>
          <p:cNvSpPr>
            <a:spLocks noGrp="1"/>
          </p:cNvSpPr>
          <p:nvPr>
            <p:ph type="title"/>
          </p:nvPr>
        </p:nvSpPr>
        <p:spPr>
          <a:xfrm>
            <a:off x="447010" y="1208868"/>
            <a:ext cx="10620000" cy="720000"/>
          </a:xfrm>
        </p:spPr>
        <p:txBody>
          <a:bodyPr>
            <a:normAutofit fontScale="90000"/>
          </a:bodyPr>
          <a:lstStyle/>
          <a:p>
            <a:r>
              <a:rPr lang="en-GB" dirty="0">
                <a:latin typeface="Century Gothic" panose="020B0502020202020204" pitchFamily="34" charset="0"/>
              </a:rPr>
              <a:t>This picture shows a mineral called fluorite.</a:t>
            </a:r>
            <a:br>
              <a:rPr lang="en-GB" dirty="0">
                <a:latin typeface="Century Gothic" panose="020B0502020202020204" pitchFamily="34" charset="0"/>
              </a:rPr>
            </a:br>
            <a:br>
              <a:rPr lang="en-GB" dirty="0">
                <a:latin typeface="Century Gothic" panose="020B0502020202020204" pitchFamily="34" charset="0"/>
              </a:rPr>
            </a:br>
            <a:r>
              <a:rPr lang="en-GB" dirty="0">
                <a:latin typeface="Century Gothic" panose="020B0502020202020204" pitchFamily="34" charset="0"/>
              </a:rPr>
              <a:t>The chemical name for this mineral is calcium fluoride (CaF</a:t>
            </a:r>
            <a:r>
              <a:rPr lang="en-GB" baseline="-25000" dirty="0">
                <a:latin typeface="Century Gothic" panose="020B0502020202020204" pitchFamily="34" charset="0"/>
              </a:rPr>
              <a:t>2</a:t>
            </a:r>
            <a:r>
              <a:rPr lang="en-GB" dirty="0">
                <a:latin typeface="Century Gothic" panose="020B0502020202020204" pitchFamily="34" charset="0"/>
              </a:rPr>
              <a:t>)</a:t>
            </a:r>
            <a:br>
              <a:rPr lang="en-GB" dirty="0">
                <a:latin typeface="Century Gothic" panose="020B0502020202020204" pitchFamily="34" charset="0"/>
              </a:rPr>
            </a:br>
            <a:br>
              <a:rPr lang="en-GB" dirty="0">
                <a:latin typeface="Century Gothic" panose="020B0502020202020204" pitchFamily="34" charset="0"/>
              </a:rPr>
            </a:br>
            <a:r>
              <a:rPr lang="en-GB" dirty="0">
                <a:latin typeface="Century Gothic" panose="020B0502020202020204" pitchFamily="34" charset="0"/>
              </a:rPr>
              <a:t>Fluorite is an ore from which we can extract calcium metal.</a:t>
            </a:r>
          </a:p>
        </p:txBody>
      </p:sp>
      <p:pic>
        <p:nvPicPr>
          <p:cNvPr id="4" name="Picture 3" descr="A green and white rock&#10;&#10;Description automatically generated with low confidence">
            <a:extLst>
              <a:ext uri="{FF2B5EF4-FFF2-40B4-BE49-F238E27FC236}">
                <a16:creationId xmlns:a16="http://schemas.microsoft.com/office/drawing/2014/main" id="{CDC85442-EF4D-D34B-B861-6A44F54B56F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7929" y="2232046"/>
            <a:ext cx="5420788" cy="4061177"/>
          </a:xfrm>
          <a:prstGeom prst="rect">
            <a:avLst/>
          </a:prstGeom>
        </p:spPr>
      </p:pic>
      <p:sp>
        <p:nvSpPr>
          <p:cNvPr id="5" name="TextBox 4">
            <a:extLst>
              <a:ext uri="{FF2B5EF4-FFF2-40B4-BE49-F238E27FC236}">
                <a16:creationId xmlns:a16="http://schemas.microsoft.com/office/drawing/2014/main" id="{C41A981C-1DFA-0144-B9CC-957F487F1180}"/>
              </a:ext>
            </a:extLst>
          </p:cNvPr>
          <p:cNvSpPr txBox="1"/>
          <p:nvPr/>
        </p:nvSpPr>
        <p:spPr>
          <a:xfrm>
            <a:off x="6213285" y="2680281"/>
            <a:ext cx="1345240" cy="461665"/>
          </a:xfrm>
          <a:prstGeom prst="rect">
            <a:avLst/>
          </a:prstGeom>
          <a:noFill/>
        </p:spPr>
        <p:txBody>
          <a:bodyPr wrap="none" rtlCol="0">
            <a:spAutoFit/>
          </a:bodyPr>
          <a:lstStyle/>
          <a:p>
            <a:r>
              <a:rPr lang="en-GB" sz="2400" b="1" dirty="0">
                <a:latin typeface="Century Gothic" panose="020B0502020202020204" pitchFamily="34" charset="0"/>
              </a:rPr>
              <a:t>Discuss:</a:t>
            </a:r>
          </a:p>
        </p:txBody>
      </p:sp>
      <p:sp>
        <p:nvSpPr>
          <p:cNvPr id="6" name="TextBox 5">
            <a:extLst>
              <a:ext uri="{FF2B5EF4-FFF2-40B4-BE49-F238E27FC236}">
                <a16:creationId xmlns:a16="http://schemas.microsoft.com/office/drawing/2014/main" id="{CA1326A9-D72D-684D-9588-06D703A12F2D}"/>
              </a:ext>
            </a:extLst>
          </p:cNvPr>
          <p:cNvSpPr txBox="1"/>
          <p:nvPr/>
        </p:nvSpPr>
        <p:spPr>
          <a:xfrm>
            <a:off x="6213285" y="3264933"/>
            <a:ext cx="5136033" cy="1200329"/>
          </a:xfrm>
          <a:prstGeom prst="rect">
            <a:avLst/>
          </a:prstGeom>
          <a:noFill/>
        </p:spPr>
        <p:txBody>
          <a:bodyPr wrap="square" rtlCol="0">
            <a:spAutoFit/>
          </a:bodyPr>
          <a:lstStyle/>
          <a:p>
            <a:r>
              <a:rPr lang="en-GB" sz="2400" dirty="0">
                <a:latin typeface="Century Gothic" panose="020B0502020202020204" pitchFamily="34" charset="0"/>
              </a:rPr>
              <a:t>What should a scientist react this substance with in order to extract the calcium metal?</a:t>
            </a:r>
          </a:p>
        </p:txBody>
      </p:sp>
    </p:spTree>
    <p:extLst>
      <p:ext uri="{BB962C8B-B14F-4D97-AF65-F5344CB8AC3E}">
        <p14:creationId xmlns:p14="http://schemas.microsoft.com/office/powerpoint/2010/main" val="21271899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E4E12-0E84-E242-A12C-E9B4D135FAE8}"/>
              </a:ext>
            </a:extLst>
          </p:cNvPr>
          <p:cNvSpPr>
            <a:spLocks noGrp="1"/>
          </p:cNvSpPr>
          <p:nvPr>
            <p:ph type="title"/>
          </p:nvPr>
        </p:nvSpPr>
        <p:spPr/>
        <p:txBody>
          <a:bodyPr/>
          <a:lstStyle/>
          <a:p>
            <a:r>
              <a:rPr lang="en-GB" dirty="0">
                <a:latin typeface="Century Gothic" panose="020B0502020202020204" pitchFamily="34" charset="0"/>
              </a:rPr>
              <a:t>Predict the products of these reactions. </a:t>
            </a:r>
          </a:p>
        </p:txBody>
      </p:sp>
      <p:graphicFrame>
        <p:nvGraphicFramePr>
          <p:cNvPr id="4" name="Table 3">
            <a:extLst>
              <a:ext uri="{FF2B5EF4-FFF2-40B4-BE49-F238E27FC236}">
                <a16:creationId xmlns:a16="http://schemas.microsoft.com/office/drawing/2014/main" id="{224C6EA7-A813-9147-8512-543B4FAB8D1D}"/>
              </a:ext>
            </a:extLst>
          </p:cNvPr>
          <p:cNvGraphicFramePr>
            <a:graphicFrameLocks noGrp="1"/>
          </p:cNvGraphicFramePr>
          <p:nvPr/>
        </p:nvGraphicFramePr>
        <p:xfrm>
          <a:off x="540000" y="1323188"/>
          <a:ext cx="9141882" cy="3682405"/>
        </p:xfrm>
        <a:graphic>
          <a:graphicData uri="http://schemas.openxmlformats.org/drawingml/2006/table">
            <a:tbl>
              <a:tblPr firstRow="1" bandRow="1">
                <a:tableStyleId>{5940675A-B579-460E-94D1-54222C63F5DA}</a:tableStyleId>
              </a:tblPr>
              <a:tblGrid>
                <a:gridCol w="3047294">
                  <a:extLst>
                    <a:ext uri="{9D8B030D-6E8A-4147-A177-3AD203B41FA5}">
                      <a16:colId xmlns:a16="http://schemas.microsoft.com/office/drawing/2014/main" val="2992347426"/>
                    </a:ext>
                  </a:extLst>
                </a:gridCol>
                <a:gridCol w="3047294">
                  <a:extLst>
                    <a:ext uri="{9D8B030D-6E8A-4147-A177-3AD203B41FA5}">
                      <a16:colId xmlns:a16="http://schemas.microsoft.com/office/drawing/2014/main" val="4196544052"/>
                    </a:ext>
                  </a:extLst>
                </a:gridCol>
                <a:gridCol w="3047294">
                  <a:extLst>
                    <a:ext uri="{9D8B030D-6E8A-4147-A177-3AD203B41FA5}">
                      <a16:colId xmlns:a16="http://schemas.microsoft.com/office/drawing/2014/main" val="506603736"/>
                    </a:ext>
                  </a:extLst>
                </a:gridCol>
              </a:tblGrid>
              <a:tr h="370840">
                <a:tc>
                  <a:txBody>
                    <a:bodyPr/>
                    <a:lstStyle/>
                    <a:p>
                      <a:r>
                        <a:rPr lang="en-GB" sz="2400" b="1" dirty="0">
                          <a:latin typeface="Century Gothic" panose="020B0502020202020204" pitchFamily="34" charset="0"/>
                        </a:rPr>
                        <a:t>Ore/mineral</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Reacting with</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Prediction</a:t>
                      </a:r>
                    </a:p>
                  </a:txBody>
                  <a:tcPr>
                    <a:solidFill>
                      <a:schemeClr val="accent1">
                        <a:lumMod val="20000"/>
                        <a:lumOff val="80000"/>
                      </a:schemeClr>
                    </a:solidFill>
                  </a:tcPr>
                </a:tc>
                <a:extLst>
                  <a:ext uri="{0D108BD9-81ED-4DB2-BD59-A6C34878D82A}">
                    <a16:rowId xmlns:a16="http://schemas.microsoft.com/office/drawing/2014/main" val="2550107700"/>
                  </a:ext>
                </a:extLst>
              </a:tr>
              <a:tr h="750946">
                <a:tc>
                  <a:txBody>
                    <a:bodyPr/>
                    <a:lstStyle/>
                    <a:p>
                      <a:r>
                        <a:rPr lang="en-GB" sz="2400" dirty="0">
                          <a:latin typeface="Century Gothic" panose="020B0502020202020204" pitchFamily="34" charset="0"/>
                        </a:rPr>
                        <a:t>Iron oxide</a:t>
                      </a:r>
                    </a:p>
                  </a:txBody>
                  <a:tcPr>
                    <a:solidFill>
                      <a:schemeClr val="bg1"/>
                    </a:solidFill>
                  </a:tcPr>
                </a:tc>
                <a:tc>
                  <a:txBody>
                    <a:bodyPr/>
                    <a:lstStyle/>
                    <a:p>
                      <a:r>
                        <a:rPr lang="en-GB" sz="2400" dirty="0">
                          <a:latin typeface="Century Gothic" panose="020B0502020202020204" pitchFamily="34" charset="0"/>
                        </a:rPr>
                        <a:t>carbon</a:t>
                      </a: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913163681"/>
                  </a:ext>
                </a:extLst>
              </a:tr>
              <a:tr h="806824">
                <a:tc>
                  <a:txBody>
                    <a:bodyPr/>
                    <a:lstStyle/>
                    <a:p>
                      <a:r>
                        <a:rPr lang="en-GB" sz="2400" dirty="0">
                          <a:latin typeface="Century Gothic" panose="020B0502020202020204" pitchFamily="34" charset="0"/>
                        </a:rPr>
                        <a:t>Magnesium oxide</a:t>
                      </a:r>
                    </a:p>
                  </a:txBody>
                  <a:tcPr>
                    <a:solidFill>
                      <a:schemeClr val="bg1"/>
                    </a:solidFill>
                  </a:tcPr>
                </a:tc>
                <a:tc>
                  <a:txBody>
                    <a:bodyPr/>
                    <a:lstStyle/>
                    <a:p>
                      <a:r>
                        <a:rPr lang="en-GB" sz="2400" dirty="0">
                          <a:latin typeface="Century Gothic" panose="020B0502020202020204" pitchFamily="34" charset="0"/>
                        </a:rPr>
                        <a:t>carbon</a:t>
                      </a: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r h="824753">
                <a:tc>
                  <a:txBody>
                    <a:bodyPr/>
                    <a:lstStyle/>
                    <a:p>
                      <a:r>
                        <a:rPr lang="en-GB" sz="2400" dirty="0">
                          <a:latin typeface="Century Gothic" panose="020B0502020202020204" pitchFamily="34" charset="0"/>
                        </a:rPr>
                        <a:t>Gold</a:t>
                      </a:r>
                    </a:p>
                  </a:txBody>
                  <a:tcPr>
                    <a:solidFill>
                      <a:schemeClr val="bg1"/>
                    </a:solidFill>
                  </a:tcPr>
                </a:tc>
                <a:tc>
                  <a:txBody>
                    <a:bodyPr/>
                    <a:lstStyle/>
                    <a:p>
                      <a:r>
                        <a:rPr lang="en-GB" sz="2400" dirty="0">
                          <a:latin typeface="Century Gothic" panose="020B0502020202020204" pitchFamily="34" charset="0"/>
                        </a:rPr>
                        <a:t>carbon</a:t>
                      </a: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3321954993"/>
                  </a:ext>
                </a:extLst>
              </a:tr>
              <a:tr h="842682">
                <a:tc>
                  <a:txBody>
                    <a:bodyPr/>
                    <a:lstStyle/>
                    <a:p>
                      <a:r>
                        <a:rPr lang="en-GB" sz="2400" dirty="0">
                          <a:latin typeface="Century Gothic" panose="020B0502020202020204" pitchFamily="34" charset="0"/>
                        </a:rPr>
                        <a:t>Potassium oxide</a:t>
                      </a:r>
                    </a:p>
                  </a:txBody>
                  <a:tcPr>
                    <a:solidFill>
                      <a:schemeClr val="bg1"/>
                    </a:solidFill>
                  </a:tcPr>
                </a:tc>
                <a:tc>
                  <a:txBody>
                    <a:bodyPr/>
                    <a:lstStyle/>
                    <a:p>
                      <a:r>
                        <a:rPr lang="en-GB" sz="2400" dirty="0">
                          <a:latin typeface="Century Gothic" panose="020B0502020202020204" pitchFamily="34" charset="0"/>
                        </a:rPr>
                        <a:t>carbon</a:t>
                      </a: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2644703759"/>
                  </a:ext>
                </a:extLst>
              </a:tr>
            </a:tbl>
          </a:graphicData>
        </a:graphic>
      </p:graphicFrame>
      <p:sp>
        <p:nvSpPr>
          <p:cNvPr id="5" name="TextBox 4">
            <a:extLst>
              <a:ext uri="{FF2B5EF4-FFF2-40B4-BE49-F238E27FC236}">
                <a16:creationId xmlns:a16="http://schemas.microsoft.com/office/drawing/2014/main" id="{5686B895-A3CC-044C-8A86-946326051399}"/>
              </a:ext>
            </a:extLst>
          </p:cNvPr>
          <p:cNvSpPr txBox="1"/>
          <p:nvPr/>
        </p:nvSpPr>
        <p:spPr>
          <a:xfrm>
            <a:off x="9991872" y="171766"/>
            <a:ext cx="1290738" cy="369332"/>
          </a:xfrm>
          <a:prstGeom prst="rect">
            <a:avLst/>
          </a:prstGeom>
          <a:noFill/>
        </p:spPr>
        <p:txBody>
          <a:bodyPr wrap="none" rtlCol="0">
            <a:spAutoFit/>
          </a:bodyPr>
          <a:lstStyle/>
          <a:p>
            <a:r>
              <a:rPr lang="en-GB" b="1">
                <a:latin typeface="Century Gothic" panose="020B0502020202020204" pitchFamily="34" charset="0"/>
              </a:rPr>
              <a:t>Potassium</a:t>
            </a:r>
          </a:p>
        </p:txBody>
      </p:sp>
      <p:sp>
        <p:nvSpPr>
          <p:cNvPr id="6" name="TextBox 5">
            <a:extLst>
              <a:ext uri="{FF2B5EF4-FFF2-40B4-BE49-F238E27FC236}">
                <a16:creationId xmlns:a16="http://schemas.microsoft.com/office/drawing/2014/main" id="{1ED7E2E1-7CB9-3A41-917C-02EC481078D1}"/>
              </a:ext>
            </a:extLst>
          </p:cNvPr>
          <p:cNvSpPr txBox="1"/>
          <p:nvPr/>
        </p:nvSpPr>
        <p:spPr>
          <a:xfrm>
            <a:off x="9991872" y="612302"/>
            <a:ext cx="1015021" cy="369332"/>
          </a:xfrm>
          <a:prstGeom prst="rect">
            <a:avLst/>
          </a:prstGeom>
          <a:noFill/>
        </p:spPr>
        <p:txBody>
          <a:bodyPr wrap="none" rtlCol="0">
            <a:spAutoFit/>
          </a:bodyPr>
          <a:lstStyle/>
          <a:p>
            <a:r>
              <a:rPr lang="en-GB" b="1">
                <a:latin typeface="Century Gothic" panose="020B0502020202020204" pitchFamily="34" charset="0"/>
              </a:rPr>
              <a:t>Sodium</a:t>
            </a:r>
          </a:p>
        </p:txBody>
      </p:sp>
      <p:sp>
        <p:nvSpPr>
          <p:cNvPr id="7" name="TextBox 6">
            <a:extLst>
              <a:ext uri="{FF2B5EF4-FFF2-40B4-BE49-F238E27FC236}">
                <a16:creationId xmlns:a16="http://schemas.microsoft.com/office/drawing/2014/main" id="{9031F66D-E187-1141-B182-3507DF4AC922}"/>
              </a:ext>
            </a:extLst>
          </p:cNvPr>
          <p:cNvSpPr txBox="1"/>
          <p:nvPr/>
        </p:nvSpPr>
        <p:spPr>
          <a:xfrm>
            <a:off x="9991872" y="1050744"/>
            <a:ext cx="1130438" cy="369332"/>
          </a:xfrm>
          <a:prstGeom prst="rect">
            <a:avLst/>
          </a:prstGeom>
          <a:noFill/>
        </p:spPr>
        <p:txBody>
          <a:bodyPr wrap="none" rtlCol="0">
            <a:spAutoFit/>
          </a:bodyPr>
          <a:lstStyle/>
          <a:p>
            <a:r>
              <a:rPr lang="en-GB" b="1">
                <a:latin typeface="Century Gothic" panose="020B0502020202020204" pitchFamily="34" charset="0"/>
              </a:rPr>
              <a:t>Calcium</a:t>
            </a:r>
          </a:p>
        </p:txBody>
      </p:sp>
      <p:sp>
        <p:nvSpPr>
          <p:cNvPr id="8" name="TextBox 7">
            <a:extLst>
              <a:ext uri="{FF2B5EF4-FFF2-40B4-BE49-F238E27FC236}">
                <a16:creationId xmlns:a16="http://schemas.microsoft.com/office/drawing/2014/main" id="{C490DAFB-1EEA-BA4E-A027-5115EBE5910B}"/>
              </a:ext>
            </a:extLst>
          </p:cNvPr>
          <p:cNvSpPr txBox="1"/>
          <p:nvPr/>
        </p:nvSpPr>
        <p:spPr>
          <a:xfrm>
            <a:off x="9991872" y="1927628"/>
            <a:ext cx="1370888" cy="369332"/>
          </a:xfrm>
          <a:prstGeom prst="rect">
            <a:avLst/>
          </a:prstGeom>
          <a:noFill/>
        </p:spPr>
        <p:txBody>
          <a:bodyPr wrap="none" rtlCol="0">
            <a:spAutoFit/>
          </a:bodyPr>
          <a:lstStyle/>
          <a:p>
            <a:r>
              <a:rPr lang="en-GB" b="1">
                <a:latin typeface="Century Gothic" panose="020B0502020202020204" pitchFamily="34" charset="0"/>
              </a:rPr>
              <a:t>Aluminium</a:t>
            </a:r>
          </a:p>
        </p:txBody>
      </p:sp>
      <p:sp>
        <p:nvSpPr>
          <p:cNvPr id="9" name="TextBox 8">
            <a:extLst>
              <a:ext uri="{FF2B5EF4-FFF2-40B4-BE49-F238E27FC236}">
                <a16:creationId xmlns:a16="http://schemas.microsoft.com/office/drawing/2014/main" id="{1D20E688-9587-7447-A089-539F401CB7DA}"/>
              </a:ext>
            </a:extLst>
          </p:cNvPr>
          <p:cNvSpPr txBox="1"/>
          <p:nvPr/>
        </p:nvSpPr>
        <p:spPr>
          <a:xfrm>
            <a:off x="9991872" y="2366070"/>
            <a:ext cx="1027845" cy="369332"/>
          </a:xfrm>
          <a:prstGeom prst="rect">
            <a:avLst/>
          </a:prstGeom>
          <a:noFill/>
        </p:spPr>
        <p:txBody>
          <a:bodyPr wrap="none" rtlCol="0">
            <a:spAutoFit/>
          </a:bodyPr>
          <a:lstStyle/>
          <a:p>
            <a:r>
              <a:rPr lang="en-GB" b="1">
                <a:solidFill>
                  <a:schemeClr val="bg1">
                    <a:lumMod val="50000"/>
                  </a:schemeClr>
                </a:solidFill>
                <a:latin typeface="Century Gothic" panose="020B0502020202020204" pitchFamily="34" charset="0"/>
              </a:rPr>
              <a:t>Carbon</a:t>
            </a:r>
          </a:p>
        </p:txBody>
      </p:sp>
      <p:sp>
        <p:nvSpPr>
          <p:cNvPr id="10" name="TextBox 9">
            <a:extLst>
              <a:ext uri="{FF2B5EF4-FFF2-40B4-BE49-F238E27FC236}">
                <a16:creationId xmlns:a16="http://schemas.microsoft.com/office/drawing/2014/main" id="{1D3105F9-7738-1440-A78D-47F4FA3018F7}"/>
              </a:ext>
            </a:extLst>
          </p:cNvPr>
          <p:cNvSpPr txBox="1"/>
          <p:nvPr/>
        </p:nvSpPr>
        <p:spPr>
          <a:xfrm>
            <a:off x="9991872" y="2804512"/>
            <a:ext cx="641522" cy="369332"/>
          </a:xfrm>
          <a:prstGeom prst="rect">
            <a:avLst/>
          </a:prstGeom>
          <a:noFill/>
        </p:spPr>
        <p:txBody>
          <a:bodyPr wrap="none" rtlCol="0">
            <a:spAutoFit/>
          </a:bodyPr>
          <a:lstStyle/>
          <a:p>
            <a:r>
              <a:rPr lang="en-GB" b="1">
                <a:latin typeface="Century Gothic" panose="020B0502020202020204" pitchFamily="34" charset="0"/>
              </a:rPr>
              <a:t>Zinc</a:t>
            </a:r>
          </a:p>
        </p:txBody>
      </p:sp>
      <p:sp>
        <p:nvSpPr>
          <p:cNvPr id="11" name="TextBox 10">
            <a:extLst>
              <a:ext uri="{FF2B5EF4-FFF2-40B4-BE49-F238E27FC236}">
                <a16:creationId xmlns:a16="http://schemas.microsoft.com/office/drawing/2014/main" id="{8A42F3C8-0910-7A4D-BC46-E0B9F1F05936}"/>
              </a:ext>
            </a:extLst>
          </p:cNvPr>
          <p:cNvSpPr txBox="1"/>
          <p:nvPr/>
        </p:nvSpPr>
        <p:spPr>
          <a:xfrm>
            <a:off x="9991872" y="3242954"/>
            <a:ext cx="607859" cy="369332"/>
          </a:xfrm>
          <a:prstGeom prst="rect">
            <a:avLst/>
          </a:prstGeom>
          <a:noFill/>
        </p:spPr>
        <p:txBody>
          <a:bodyPr wrap="none" rtlCol="0">
            <a:spAutoFit/>
          </a:bodyPr>
          <a:lstStyle/>
          <a:p>
            <a:r>
              <a:rPr lang="en-GB" b="1">
                <a:latin typeface="Century Gothic" panose="020B0502020202020204" pitchFamily="34" charset="0"/>
              </a:rPr>
              <a:t>Iron</a:t>
            </a:r>
          </a:p>
        </p:txBody>
      </p:sp>
      <p:sp>
        <p:nvSpPr>
          <p:cNvPr id="12" name="TextBox 11">
            <a:extLst>
              <a:ext uri="{FF2B5EF4-FFF2-40B4-BE49-F238E27FC236}">
                <a16:creationId xmlns:a16="http://schemas.microsoft.com/office/drawing/2014/main" id="{B83B70BB-6D99-634B-8881-375957353477}"/>
              </a:ext>
            </a:extLst>
          </p:cNvPr>
          <p:cNvSpPr txBox="1"/>
          <p:nvPr/>
        </p:nvSpPr>
        <p:spPr>
          <a:xfrm>
            <a:off x="9991872" y="3681396"/>
            <a:ext cx="474810" cy="369332"/>
          </a:xfrm>
          <a:prstGeom prst="rect">
            <a:avLst/>
          </a:prstGeom>
          <a:noFill/>
        </p:spPr>
        <p:txBody>
          <a:bodyPr wrap="none" rtlCol="0">
            <a:spAutoFit/>
          </a:bodyPr>
          <a:lstStyle/>
          <a:p>
            <a:r>
              <a:rPr lang="en-GB" b="1">
                <a:latin typeface="Century Gothic" panose="020B0502020202020204" pitchFamily="34" charset="0"/>
              </a:rPr>
              <a:t>Tin</a:t>
            </a:r>
          </a:p>
        </p:txBody>
      </p:sp>
      <p:sp>
        <p:nvSpPr>
          <p:cNvPr id="13" name="TextBox 12">
            <a:extLst>
              <a:ext uri="{FF2B5EF4-FFF2-40B4-BE49-F238E27FC236}">
                <a16:creationId xmlns:a16="http://schemas.microsoft.com/office/drawing/2014/main" id="{4233D116-B087-8648-AB03-B6FB32A77E19}"/>
              </a:ext>
            </a:extLst>
          </p:cNvPr>
          <p:cNvSpPr txBox="1"/>
          <p:nvPr/>
        </p:nvSpPr>
        <p:spPr>
          <a:xfrm>
            <a:off x="9990405" y="4119838"/>
            <a:ext cx="737702" cy="369332"/>
          </a:xfrm>
          <a:prstGeom prst="rect">
            <a:avLst/>
          </a:prstGeom>
          <a:noFill/>
        </p:spPr>
        <p:txBody>
          <a:bodyPr wrap="none" rtlCol="0">
            <a:spAutoFit/>
          </a:bodyPr>
          <a:lstStyle/>
          <a:p>
            <a:r>
              <a:rPr lang="en-GB" b="1">
                <a:latin typeface="Century Gothic" panose="020B0502020202020204" pitchFamily="34" charset="0"/>
              </a:rPr>
              <a:t>Lead</a:t>
            </a:r>
          </a:p>
        </p:txBody>
      </p:sp>
      <p:sp>
        <p:nvSpPr>
          <p:cNvPr id="14" name="TextBox 13">
            <a:extLst>
              <a:ext uri="{FF2B5EF4-FFF2-40B4-BE49-F238E27FC236}">
                <a16:creationId xmlns:a16="http://schemas.microsoft.com/office/drawing/2014/main" id="{0841622D-1197-5D44-9787-849BA5D861F0}"/>
              </a:ext>
            </a:extLst>
          </p:cNvPr>
          <p:cNvSpPr txBox="1"/>
          <p:nvPr/>
        </p:nvSpPr>
        <p:spPr>
          <a:xfrm>
            <a:off x="9990405" y="4558280"/>
            <a:ext cx="1287532" cy="369332"/>
          </a:xfrm>
          <a:prstGeom prst="rect">
            <a:avLst/>
          </a:prstGeom>
          <a:noFill/>
        </p:spPr>
        <p:txBody>
          <a:bodyPr wrap="none" rtlCol="0">
            <a:spAutoFit/>
          </a:bodyPr>
          <a:lstStyle/>
          <a:p>
            <a:r>
              <a:rPr lang="en-GB" b="1">
                <a:solidFill>
                  <a:schemeClr val="bg1">
                    <a:lumMod val="50000"/>
                  </a:schemeClr>
                </a:solidFill>
                <a:latin typeface="Century Gothic" panose="020B0502020202020204" pitchFamily="34" charset="0"/>
              </a:rPr>
              <a:t>Hydrogen</a:t>
            </a:r>
          </a:p>
        </p:txBody>
      </p:sp>
      <p:sp>
        <p:nvSpPr>
          <p:cNvPr id="15" name="TextBox 14">
            <a:extLst>
              <a:ext uri="{FF2B5EF4-FFF2-40B4-BE49-F238E27FC236}">
                <a16:creationId xmlns:a16="http://schemas.microsoft.com/office/drawing/2014/main" id="{53618B4D-29EE-1E46-A1B6-E9E424779A2D}"/>
              </a:ext>
            </a:extLst>
          </p:cNvPr>
          <p:cNvSpPr txBox="1"/>
          <p:nvPr/>
        </p:nvSpPr>
        <p:spPr>
          <a:xfrm>
            <a:off x="9990405" y="4996722"/>
            <a:ext cx="1037463" cy="369332"/>
          </a:xfrm>
          <a:prstGeom prst="rect">
            <a:avLst/>
          </a:prstGeom>
          <a:noFill/>
        </p:spPr>
        <p:txBody>
          <a:bodyPr wrap="none" rtlCol="0">
            <a:spAutoFit/>
          </a:bodyPr>
          <a:lstStyle/>
          <a:p>
            <a:r>
              <a:rPr lang="en-GB" b="1">
                <a:latin typeface="Century Gothic" panose="020B0502020202020204" pitchFamily="34" charset="0"/>
              </a:rPr>
              <a:t>Copper</a:t>
            </a:r>
          </a:p>
        </p:txBody>
      </p:sp>
      <p:sp>
        <p:nvSpPr>
          <p:cNvPr id="16" name="TextBox 15">
            <a:extLst>
              <a:ext uri="{FF2B5EF4-FFF2-40B4-BE49-F238E27FC236}">
                <a16:creationId xmlns:a16="http://schemas.microsoft.com/office/drawing/2014/main" id="{D398C041-E6FD-2948-A200-01E6544DC69B}"/>
              </a:ext>
            </a:extLst>
          </p:cNvPr>
          <p:cNvSpPr txBox="1"/>
          <p:nvPr/>
        </p:nvSpPr>
        <p:spPr>
          <a:xfrm>
            <a:off x="9990405" y="5435164"/>
            <a:ext cx="768159" cy="369332"/>
          </a:xfrm>
          <a:prstGeom prst="rect">
            <a:avLst/>
          </a:prstGeom>
          <a:noFill/>
        </p:spPr>
        <p:txBody>
          <a:bodyPr wrap="none" rtlCol="0">
            <a:spAutoFit/>
          </a:bodyPr>
          <a:lstStyle/>
          <a:p>
            <a:r>
              <a:rPr lang="en-GB" b="1">
                <a:latin typeface="Century Gothic" panose="020B0502020202020204" pitchFamily="34" charset="0"/>
              </a:rPr>
              <a:t>Silver</a:t>
            </a:r>
          </a:p>
        </p:txBody>
      </p:sp>
      <p:sp>
        <p:nvSpPr>
          <p:cNvPr id="17" name="TextBox 16">
            <a:extLst>
              <a:ext uri="{FF2B5EF4-FFF2-40B4-BE49-F238E27FC236}">
                <a16:creationId xmlns:a16="http://schemas.microsoft.com/office/drawing/2014/main" id="{7D34643C-A2B4-C047-95FF-92341AFA5C62}"/>
              </a:ext>
            </a:extLst>
          </p:cNvPr>
          <p:cNvSpPr txBox="1"/>
          <p:nvPr/>
        </p:nvSpPr>
        <p:spPr>
          <a:xfrm>
            <a:off x="9990405" y="5873606"/>
            <a:ext cx="734496" cy="369332"/>
          </a:xfrm>
          <a:prstGeom prst="rect">
            <a:avLst/>
          </a:prstGeom>
          <a:noFill/>
        </p:spPr>
        <p:txBody>
          <a:bodyPr wrap="none" rtlCol="0">
            <a:spAutoFit/>
          </a:bodyPr>
          <a:lstStyle/>
          <a:p>
            <a:r>
              <a:rPr lang="en-GB" b="1">
                <a:latin typeface="Century Gothic" panose="020B0502020202020204" pitchFamily="34" charset="0"/>
              </a:rPr>
              <a:t>Gold</a:t>
            </a:r>
          </a:p>
        </p:txBody>
      </p:sp>
      <p:sp>
        <p:nvSpPr>
          <p:cNvPr id="18" name="TextBox 17">
            <a:extLst>
              <a:ext uri="{FF2B5EF4-FFF2-40B4-BE49-F238E27FC236}">
                <a16:creationId xmlns:a16="http://schemas.microsoft.com/office/drawing/2014/main" id="{60C55590-21BE-EB45-BD05-CA3C1246F771}"/>
              </a:ext>
            </a:extLst>
          </p:cNvPr>
          <p:cNvSpPr txBox="1"/>
          <p:nvPr/>
        </p:nvSpPr>
        <p:spPr>
          <a:xfrm>
            <a:off x="9990405" y="6312048"/>
            <a:ext cx="1140056" cy="369332"/>
          </a:xfrm>
          <a:prstGeom prst="rect">
            <a:avLst/>
          </a:prstGeom>
          <a:noFill/>
        </p:spPr>
        <p:txBody>
          <a:bodyPr wrap="none" rtlCol="0">
            <a:spAutoFit/>
          </a:bodyPr>
          <a:lstStyle/>
          <a:p>
            <a:r>
              <a:rPr lang="en-GB" b="1">
                <a:latin typeface="Century Gothic" panose="020B0502020202020204" pitchFamily="34" charset="0"/>
              </a:rPr>
              <a:t>Platinum</a:t>
            </a:r>
          </a:p>
        </p:txBody>
      </p:sp>
      <p:sp>
        <p:nvSpPr>
          <p:cNvPr id="19" name="TextBox 18">
            <a:extLst>
              <a:ext uri="{FF2B5EF4-FFF2-40B4-BE49-F238E27FC236}">
                <a16:creationId xmlns:a16="http://schemas.microsoft.com/office/drawing/2014/main" id="{A6917CCB-51A9-F248-BCBA-A83E20BE094C}"/>
              </a:ext>
            </a:extLst>
          </p:cNvPr>
          <p:cNvSpPr txBox="1"/>
          <p:nvPr/>
        </p:nvSpPr>
        <p:spPr>
          <a:xfrm>
            <a:off x="9991872" y="1489186"/>
            <a:ext cx="1494320" cy="369332"/>
          </a:xfrm>
          <a:prstGeom prst="rect">
            <a:avLst/>
          </a:prstGeom>
          <a:noFill/>
        </p:spPr>
        <p:txBody>
          <a:bodyPr wrap="none" rtlCol="0">
            <a:spAutoFit/>
          </a:bodyPr>
          <a:lstStyle/>
          <a:p>
            <a:r>
              <a:rPr lang="en-GB" b="1">
                <a:latin typeface="Century Gothic" panose="020B0502020202020204" pitchFamily="34" charset="0"/>
              </a:rPr>
              <a:t>Magnesium</a:t>
            </a:r>
          </a:p>
        </p:txBody>
      </p:sp>
      <p:sp>
        <p:nvSpPr>
          <p:cNvPr id="20" name="TextBox 19">
            <a:extLst>
              <a:ext uri="{FF2B5EF4-FFF2-40B4-BE49-F238E27FC236}">
                <a16:creationId xmlns:a16="http://schemas.microsoft.com/office/drawing/2014/main" id="{DF7C2CEE-26CD-D44F-9A39-580C53E6EB74}"/>
              </a:ext>
            </a:extLst>
          </p:cNvPr>
          <p:cNvSpPr txBox="1"/>
          <p:nvPr/>
        </p:nvSpPr>
        <p:spPr>
          <a:xfrm>
            <a:off x="6685013" y="2533584"/>
            <a:ext cx="2871363"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no reaction</a:t>
            </a:r>
          </a:p>
        </p:txBody>
      </p:sp>
      <p:sp>
        <p:nvSpPr>
          <p:cNvPr id="21" name="TextBox 20">
            <a:extLst>
              <a:ext uri="{FF2B5EF4-FFF2-40B4-BE49-F238E27FC236}">
                <a16:creationId xmlns:a16="http://schemas.microsoft.com/office/drawing/2014/main" id="{E3F7927F-22F1-A843-82EF-69A3A2B20D66}"/>
              </a:ext>
            </a:extLst>
          </p:cNvPr>
          <p:cNvSpPr txBox="1"/>
          <p:nvPr/>
        </p:nvSpPr>
        <p:spPr>
          <a:xfrm>
            <a:off x="6685013" y="3427620"/>
            <a:ext cx="189667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no reaction</a:t>
            </a:r>
          </a:p>
        </p:txBody>
      </p:sp>
      <p:sp>
        <p:nvSpPr>
          <p:cNvPr id="22" name="TextBox 21">
            <a:extLst>
              <a:ext uri="{FF2B5EF4-FFF2-40B4-BE49-F238E27FC236}">
                <a16:creationId xmlns:a16="http://schemas.microsoft.com/office/drawing/2014/main" id="{CAAD5EC9-4816-8740-90BA-9B88F8B7F400}"/>
              </a:ext>
            </a:extLst>
          </p:cNvPr>
          <p:cNvSpPr txBox="1"/>
          <p:nvPr/>
        </p:nvSpPr>
        <p:spPr>
          <a:xfrm>
            <a:off x="6685013" y="4216606"/>
            <a:ext cx="189667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no reaction</a:t>
            </a:r>
          </a:p>
        </p:txBody>
      </p:sp>
      <p:sp>
        <p:nvSpPr>
          <p:cNvPr id="3" name="TextBox 2">
            <a:extLst>
              <a:ext uri="{FF2B5EF4-FFF2-40B4-BE49-F238E27FC236}">
                <a16:creationId xmlns:a16="http://schemas.microsoft.com/office/drawing/2014/main" id="{201AA597-A39C-6441-81BD-0A941B42F4C8}"/>
              </a:ext>
            </a:extLst>
          </p:cNvPr>
          <p:cNvSpPr txBox="1"/>
          <p:nvPr/>
        </p:nvSpPr>
        <p:spPr>
          <a:xfrm>
            <a:off x="6685013" y="1750644"/>
            <a:ext cx="2996869"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iron + carbon dioxide</a:t>
            </a:r>
          </a:p>
        </p:txBody>
      </p:sp>
    </p:spTree>
    <p:extLst>
      <p:ext uri="{BB962C8B-B14F-4D97-AF65-F5344CB8AC3E}">
        <p14:creationId xmlns:p14="http://schemas.microsoft.com/office/powerpoint/2010/main" val="415466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5632311"/>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the type of reaction used to extract the least reactive metals from their ores?</a:t>
            </a:r>
          </a:p>
          <a:p>
            <a:pPr marL="457200" indent="-457200">
              <a:buAutoNum type="arabicPeriod"/>
            </a:pPr>
            <a:r>
              <a:rPr lang="en-GB" sz="2400" dirty="0">
                <a:latin typeface="Century Gothic" panose="020B0502020202020204" pitchFamily="34" charset="0"/>
              </a:rPr>
              <a:t>What is the most reactive metal in the reactivity series?</a:t>
            </a:r>
          </a:p>
          <a:p>
            <a:pPr marL="457200" indent="-457200">
              <a:buAutoNum type="arabicPeriod"/>
            </a:pPr>
            <a:r>
              <a:rPr lang="en-GB" sz="2400" dirty="0">
                <a:latin typeface="Century Gothic" panose="020B0502020202020204" pitchFamily="34" charset="0"/>
              </a:rPr>
              <a:t>Give one observation a student would make in the reaction between zinc and copper sulfate.</a:t>
            </a:r>
          </a:p>
          <a:p>
            <a:pPr marL="457200" indent="-457200">
              <a:buAutoNum type="arabicPeriod"/>
            </a:pPr>
            <a:r>
              <a:rPr lang="en-GB" sz="2400" dirty="0">
                <a:latin typeface="Century Gothic" panose="020B0502020202020204" pitchFamily="34" charset="0"/>
              </a:rPr>
              <a:t>Define oxidation.</a:t>
            </a:r>
          </a:p>
          <a:p>
            <a:pPr marL="457200" indent="-457200">
              <a:buAutoNum type="arabicPeriod"/>
            </a:pPr>
            <a:r>
              <a:rPr lang="en-GB" sz="2400" dirty="0">
                <a:latin typeface="Century Gothic" panose="020B0502020202020204" pitchFamily="34" charset="0"/>
              </a:rPr>
              <a:t>Define reduction.</a:t>
            </a:r>
          </a:p>
          <a:p>
            <a:pPr marL="457200" indent="-457200">
              <a:buAutoNum type="arabicPeriod"/>
            </a:pPr>
            <a:r>
              <a:rPr lang="en-GB" sz="2400" dirty="0">
                <a:latin typeface="Century Gothic" panose="020B0502020202020204" pitchFamily="34" charset="0"/>
              </a:rPr>
              <a:t>Which metals can copper displace from a compound?</a:t>
            </a:r>
          </a:p>
          <a:p>
            <a:pPr marL="457200" indent="-457200">
              <a:buAutoNum type="arabicPeriod"/>
            </a:pPr>
            <a:r>
              <a:rPr lang="en-GB" sz="2400" dirty="0">
                <a:latin typeface="Century Gothic" panose="020B0502020202020204" pitchFamily="34" charset="0"/>
              </a:rPr>
              <a:t>Write an equation for the displacement reaction between carbon and copper oxide.</a:t>
            </a:r>
          </a:p>
          <a:p>
            <a:pPr marL="457200" indent="-457200">
              <a:buAutoNum type="arabicPeriod"/>
            </a:pPr>
            <a:r>
              <a:rPr lang="en-GB" sz="2400" dirty="0">
                <a:latin typeface="Century Gothic" panose="020B0502020202020204" pitchFamily="34" charset="0"/>
              </a:rPr>
              <a:t>Explain why there would be no reaction between carbon and aluminium oxide.</a:t>
            </a:r>
          </a:p>
          <a:p>
            <a:pPr marL="457200" indent="-457200">
              <a:buAutoNum type="arabicPeriod"/>
            </a:pPr>
            <a:r>
              <a:rPr lang="en-GB" sz="2400" dirty="0">
                <a:latin typeface="Century Gothic" panose="020B0502020202020204" pitchFamily="34" charset="0"/>
              </a:rPr>
              <a:t>Which is less reactive, zinc or lead?</a:t>
            </a:r>
          </a:p>
          <a:p>
            <a:pPr marL="457200" indent="-457200">
              <a:buAutoNum type="arabicPeriod"/>
            </a:pPr>
            <a:r>
              <a:rPr lang="en-GB" sz="2400" dirty="0">
                <a:latin typeface="Century Gothic" panose="020B0502020202020204" pitchFamily="34" charset="0"/>
              </a:rPr>
              <a:t>Write a balanced chemical equation for the reaction between carbon and copper oxide (CuO).</a:t>
            </a:r>
          </a:p>
        </p:txBody>
      </p:sp>
    </p:spTree>
    <p:extLst>
      <p:ext uri="{BB962C8B-B14F-4D97-AF65-F5344CB8AC3E}">
        <p14:creationId xmlns:p14="http://schemas.microsoft.com/office/powerpoint/2010/main" val="166744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154984"/>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Displacement reactions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Potassium is the most reactive metal in the reactivity series.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Zinc would shrink/not be visible. Copper metal would be seen.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Oxidation is the addition (gain) of oxygen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Reduction is the loss of oxygen.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Copper can displace any metals less reactive that itself.</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copper oxide + carbon </a:t>
            </a: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 copper + carbon dioxide. </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Carbon cannot displace aluminium from aluminium oxide because carbon is less reactive than aluminium</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Lead is less reactive than zinc.</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2CuO  +  C    2Cu + CO</a:t>
            </a:r>
            <a:r>
              <a:rPr lang="en-GB" sz="2400" b="1" baseline="-25000" dirty="0">
                <a:solidFill>
                  <a:schemeClr val="accent2">
                    <a:lumMod val="60000"/>
                    <a:lumOff val="40000"/>
                  </a:schemeClr>
                </a:solidFill>
                <a:latin typeface="Century Gothic" panose="020B0502020202020204" pitchFamily="34" charset="0"/>
                <a:sym typeface="Wingdings" panose="05000000000000000000" pitchFamily="2" charset="2"/>
              </a:rPr>
              <a:t>2</a:t>
            </a:r>
            <a:endParaRPr lang="en-GB" sz="2400" b="1" dirty="0">
              <a:solidFill>
                <a:schemeClr val="accent2">
                  <a:lumMod val="60000"/>
                  <a:lumOff val="40000"/>
                </a:schemeClr>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56025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15888"/>
            <a:ext cx="10620375" cy="720725"/>
          </a:xfrm>
        </p:spPr>
        <p:txBody>
          <a:bodyPr/>
          <a:lstStyle/>
          <a:p>
            <a:r>
              <a:rPr lang="en-US" sz="2600" b="1" dirty="0">
                <a:latin typeface="Century Gothic" panose="020B0502020202020204" pitchFamily="34" charset="0"/>
              </a:rPr>
              <a:t>I: Describing displacement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1255158"/>
            <a:ext cx="11320904" cy="5262979"/>
          </a:xfrm>
          <a:prstGeom prst="rect">
            <a:avLst/>
          </a:prstGeom>
          <a:noFill/>
        </p:spPr>
        <p:txBody>
          <a:bodyPr wrap="square">
            <a:spAutoFit/>
          </a:bodyPr>
          <a:lstStyle/>
          <a:p>
            <a:r>
              <a:rPr lang="en-US" sz="2400" dirty="0">
                <a:latin typeface="Century Gothic" panose="020B0502020202020204" pitchFamily="34" charset="0"/>
              </a:rPr>
              <a:t>Old windows sometimes contain lead.</a:t>
            </a: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r>
              <a:rPr lang="en-US" sz="2400" b="1" dirty="0">
                <a:latin typeface="Century Gothic" panose="020B0502020202020204" pitchFamily="34" charset="0"/>
              </a:rPr>
              <a:t>1. What are the products of this reaction?</a:t>
            </a:r>
          </a:p>
          <a:p>
            <a:endParaRPr lang="en-US" sz="2400" b="1" dirty="0">
              <a:latin typeface="Century Gothic" panose="020B0502020202020204" pitchFamily="34" charset="0"/>
            </a:endParaRPr>
          </a:p>
          <a:p>
            <a:r>
              <a:rPr lang="en-US" sz="2400" b="1" dirty="0">
                <a:latin typeface="Century Gothic" panose="020B0502020202020204" pitchFamily="34" charset="0"/>
              </a:rPr>
              <a:t>2. Write a word equation to describe this reaction.</a:t>
            </a:r>
          </a:p>
          <a:p>
            <a:endParaRPr lang="en-US" sz="2400" b="1" dirty="0">
              <a:latin typeface="Century Gothic" panose="020B0502020202020204" pitchFamily="34" charset="0"/>
            </a:endParaRPr>
          </a:p>
          <a:p>
            <a:r>
              <a:rPr lang="en-US" sz="2400" b="1" dirty="0">
                <a:latin typeface="Century Gothic" panose="020B0502020202020204" pitchFamily="34" charset="0"/>
              </a:rPr>
              <a:t>3. Write a balanced chemical equation for this reaction.</a:t>
            </a:r>
          </a:p>
          <a:p>
            <a:endParaRPr lang="en-US" sz="2400" b="1" dirty="0">
              <a:latin typeface="Century Gothic" panose="020B0502020202020204" pitchFamily="34" charset="0"/>
            </a:endParaRPr>
          </a:p>
          <a:p>
            <a:r>
              <a:rPr lang="en-US" sz="2400" b="1" dirty="0">
                <a:latin typeface="Century Gothic" panose="020B0502020202020204" pitchFamily="34" charset="0"/>
              </a:rPr>
              <a:t>4. Give one observation that would be made that would indicate that a reaction is happening.</a:t>
            </a:r>
          </a:p>
          <a:p>
            <a:endParaRPr lang="en-US" sz="2400" b="1" dirty="0">
              <a:latin typeface="Century Gothic" panose="020B0502020202020204" pitchFamily="34" charset="0"/>
            </a:endParaRPr>
          </a:p>
        </p:txBody>
      </p:sp>
      <p:sp>
        <p:nvSpPr>
          <p:cNvPr id="4" name="TextBox 3">
            <a:extLst>
              <a:ext uri="{FF2B5EF4-FFF2-40B4-BE49-F238E27FC236}">
                <a16:creationId xmlns:a16="http://schemas.microsoft.com/office/drawing/2014/main" id="{2F20E297-90F0-1B93-9CC0-F9059EFC6683}"/>
              </a:ext>
            </a:extLst>
          </p:cNvPr>
          <p:cNvSpPr txBox="1"/>
          <p:nvPr/>
        </p:nvSpPr>
        <p:spPr>
          <a:xfrm>
            <a:off x="145382" y="3481306"/>
            <a:ext cx="9608218"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Lead and carbon dioxide are the products of this reaction.</a:t>
            </a:r>
            <a:endParaRPr lang="en-GB" sz="2400" b="1" dirty="0">
              <a:solidFill>
                <a:schemeClr val="accent2">
                  <a:lumMod val="60000"/>
                  <a:lumOff val="40000"/>
                </a:schemeClr>
              </a:solidFill>
            </a:endParaRPr>
          </a:p>
        </p:txBody>
      </p:sp>
      <p:sp>
        <p:nvSpPr>
          <p:cNvPr id="5" name="TextBox 4">
            <a:extLst>
              <a:ext uri="{FF2B5EF4-FFF2-40B4-BE49-F238E27FC236}">
                <a16:creationId xmlns:a16="http://schemas.microsoft.com/office/drawing/2014/main" id="{34FB9123-D054-4112-D513-1C92267BD18A}"/>
              </a:ext>
            </a:extLst>
          </p:cNvPr>
          <p:cNvSpPr txBox="1"/>
          <p:nvPr/>
        </p:nvSpPr>
        <p:spPr>
          <a:xfrm>
            <a:off x="145382" y="4188995"/>
            <a:ext cx="9608218"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lead oxide + carbon </a:t>
            </a: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a:t>
            </a:r>
            <a:r>
              <a:rPr lang="en-US" sz="2400" b="1" dirty="0">
                <a:solidFill>
                  <a:schemeClr val="accent2">
                    <a:lumMod val="60000"/>
                    <a:lumOff val="40000"/>
                  </a:schemeClr>
                </a:solidFill>
                <a:latin typeface="Century Gothic" panose="020B0502020202020204" pitchFamily="34" charset="0"/>
              </a:rPr>
              <a:t> lead + carbon dioxide</a:t>
            </a:r>
            <a:endParaRPr lang="en-GB" sz="2400" b="1" dirty="0">
              <a:solidFill>
                <a:schemeClr val="accent2">
                  <a:lumMod val="60000"/>
                  <a:lumOff val="40000"/>
                </a:schemeClr>
              </a:solidFill>
            </a:endParaRPr>
          </a:p>
        </p:txBody>
      </p:sp>
      <p:sp>
        <p:nvSpPr>
          <p:cNvPr id="6" name="TextBox 5">
            <a:extLst>
              <a:ext uri="{FF2B5EF4-FFF2-40B4-BE49-F238E27FC236}">
                <a16:creationId xmlns:a16="http://schemas.microsoft.com/office/drawing/2014/main" id="{4DDF07BF-B734-3CC7-893F-260110AC493D}"/>
              </a:ext>
            </a:extLst>
          </p:cNvPr>
          <p:cNvSpPr txBox="1"/>
          <p:nvPr/>
        </p:nvSpPr>
        <p:spPr>
          <a:xfrm>
            <a:off x="145382" y="4948477"/>
            <a:ext cx="9608218"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2PbO + C </a:t>
            </a: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a:t>
            </a:r>
            <a:r>
              <a:rPr lang="en-US" sz="2400" b="1" dirty="0">
                <a:solidFill>
                  <a:schemeClr val="accent2">
                    <a:lumMod val="60000"/>
                    <a:lumOff val="40000"/>
                  </a:schemeClr>
                </a:solidFill>
                <a:latin typeface="Century Gothic" panose="020B0502020202020204" pitchFamily="34" charset="0"/>
              </a:rPr>
              <a:t> 2Pb + CO</a:t>
            </a:r>
            <a:r>
              <a:rPr lang="en-US" sz="2400" b="1" baseline="-25000" dirty="0">
                <a:solidFill>
                  <a:schemeClr val="accent2">
                    <a:lumMod val="60000"/>
                    <a:lumOff val="40000"/>
                  </a:schemeClr>
                </a:solidFill>
                <a:latin typeface="Century Gothic" panose="020B0502020202020204" pitchFamily="34" charset="0"/>
              </a:rPr>
              <a:t>2</a:t>
            </a:r>
            <a:endParaRPr lang="en-GB" sz="2400" b="1" dirty="0">
              <a:solidFill>
                <a:schemeClr val="accent2">
                  <a:lumMod val="60000"/>
                  <a:lumOff val="40000"/>
                </a:schemeClr>
              </a:solidFill>
            </a:endParaRPr>
          </a:p>
        </p:txBody>
      </p:sp>
      <p:sp>
        <p:nvSpPr>
          <p:cNvPr id="7" name="TextBox 6">
            <a:extLst>
              <a:ext uri="{FF2B5EF4-FFF2-40B4-BE49-F238E27FC236}">
                <a16:creationId xmlns:a16="http://schemas.microsoft.com/office/drawing/2014/main" id="{B4929D13-8760-EA1B-B37C-A751FAD2F937}"/>
              </a:ext>
            </a:extLst>
          </p:cNvPr>
          <p:cNvSpPr txBox="1"/>
          <p:nvPr/>
        </p:nvSpPr>
        <p:spPr>
          <a:xfrm>
            <a:off x="145382" y="6056472"/>
            <a:ext cx="9608218"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Bubbles of gas would be seen as carbon dioxide is produced</a:t>
            </a:r>
            <a:endParaRPr lang="en-GB" sz="2400" b="1" dirty="0">
              <a:solidFill>
                <a:schemeClr val="accent2">
                  <a:lumMod val="60000"/>
                  <a:lumOff val="40000"/>
                </a:schemeClr>
              </a:solidFill>
            </a:endParaRPr>
          </a:p>
        </p:txBody>
      </p:sp>
      <p:sp>
        <p:nvSpPr>
          <p:cNvPr id="10" name="TextBox 9">
            <a:extLst>
              <a:ext uri="{FF2B5EF4-FFF2-40B4-BE49-F238E27FC236}">
                <a16:creationId xmlns:a16="http://schemas.microsoft.com/office/drawing/2014/main" id="{1A5993C3-78E9-44C3-8CF0-C9539DF3DE0E}"/>
              </a:ext>
            </a:extLst>
          </p:cNvPr>
          <p:cNvSpPr txBox="1"/>
          <p:nvPr/>
        </p:nvSpPr>
        <p:spPr>
          <a:xfrm>
            <a:off x="145382" y="1952734"/>
            <a:ext cx="8586242" cy="830997"/>
          </a:xfrm>
          <a:prstGeom prst="rect">
            <a:avLst/>
          </a:prstGeom>
          <a:noFill/>
        </p:spPr>
        <p:txBody>
          <a:bodyPr wrap="square">
            <a:spAutoFit/>
          </a:bodyPr>
          <a:lstStyle/>
          <a:p>
            <a:r>
              <a:rPr lang="en-US" sz="2400" dirty="0">
                <a:latin typeface="Century Gothic" panose="020B0502020202020204" pitchFamily="34" charset="0"/>
              </a:rPr>
              <a:t>One step in the manufacture of lead is the reduction of lead oxide (PbO) with carbon. </a:t>
            </a:r>
          </a:p>
        </p:txBody>
      </p:sp>
      <p:pic>
        <p:nvPicPr>
          <p:cNvPr id="12" name="Picture 11" descr="A picture containing outdoor, building, tree, stone&#10;&#10;Description automatically generated">
            <a:extLst>
              <a:ext uri="{FF2B5EF4-FFF2-40B4-BE49-F238E27FC236}">
                <a16:creationId xmlns:a16="http://schemas.microsoft.com/office/drawing/2014/main" id="{9378C1CF-05C2-8BE0-0B4A-EDE1B4AD17F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36424" y="322061"/>
            <a:ext cx="2294499" cy="3443093"/>
          </a:xfrm>
          <a:prstGeom prst="rect">
            <a:avLst/>
          </a:prstGeom>
        </p:spPr>
      </p:pic>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15888"/>
            <a:ext cx="10620375" cy="720725"/>
          </a:xfrm>
        </p:spPr>
        <p:txBody>
          <a:bodyPr/>
          <a:lstStyle/>
          <a:p>
            <a:r>
              <a:rPr lang="en-US" sz="2600" b="1" dirty="0">
                <a:latin typeface="Century Gothic" panose="020B0502020202020204" pitchFamily="34" charset="0"/>
              </a:rPr>
              <a:t>We: Describing displacement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2723005"/>
            <a:ext cx="11320904" cy="3785652"/>
          </a:xfrm>
          <a:prstGeom prst="rect">
            <a:avLst/>
          </a:prstGeom>
          <a:noFill/>
        </p:spPr>
        <p:txBody>
          <a:bodyPr wrap="square">
            <a:spAutoFit/>
          </a:bodyPr>
          <a:lstStyle/>
          <a:p>
            <a:endParaRPr lang="en-US" sz="2400" dirty="0">
              <a:latin typeface="Century Gothic" panose="020B0502020202020204" pitchFamily="34" charset="0"/>
            </a:endParaRPr>
          </a:p>
          <a:p>
            <a:r>
              <a:rPr lang="en-US" sz="2400" b="1" dirty="0">
                <a:latin typeface="Century Gothic" panose="020B0502020202020204" pitchFamily="34" charset="0"/>
              </a:rPr>
              <a:t>1. What are the products of this reaction?</a:t>
            </a:r>
          </a:p>
          <a:p>
            <a:endParaRPr lang="en-US" sz="2400" b="1" dirty="0">
              <a:latin typeface="Century Gothic" panose="020B0502020202020204" pitchFamily="34" charset="0"/>
            </a:endParaRPr>
          </a:p>
          <a:p>
            <a:r>
              <a:rPr lang="en-US" sz="2400" b="1" dirty="0">
                <a:latin typeface="Century Gothic" panose="020B0502020202020204" pitchFamily="34" charset="0"/>
              </a:rPr>
              <a:t>2. Write a word equation to describe this reaction.</a:t>
            </a:r>
          </a:p>
          <a:p>
            <a:endParaRPr lang="en-US" sz="2400" b="1" dirty="0">
              <a:latin typeface="Century Gothic" panose="020B0502020202020204" pitchFamily="34" charset="0"/>
            </a:endParaRPr>
          </a:p>
          <a:p>
            <a:r>
              <a:rPr lang="en-US" sz="2400" b="1" dirty="0">
                <a:latin typeface="Century Gothic" panose="020B0502020202020204" pitchFamily="34" charset="0"/>
              </a:rPr>
              <a:t>3. Write a balanced chemical equation for this reaction.</a:t>
            </a:r>
          </a:p>
          <a:p>
            <a:endParaRPr lang="en-US" sz="2400" b="1" dirty="0">
              <a:latin typeface="Century Gothic" panose="020B0502020202020204" pitchFamily="34" charset="0"/>
            </a:endParaRPr>
          </a:p>
          <a:p>
            <a:r>
              <a:rPr lang="en-US" sz="2400" b="1" dirty="0">
                <a:latin typeface="Century Gothic" panose="020B0502020202020204" pitchFamily="34" charset="0"/>
              </a:rPr>
              <a:t>4. Give one observation that would be made that would indicate that a reaction is happening.</a:t>
            </a:r>
          </a:p>
          <a:p>
            <a:endParaRPr lang="en-US" sz="2400" b="1" dirty="0">
              <a:latin typeface="Century Gothic" panose="020B0502020202020204" pitchFamily="34" charset="0"/>
            </a:endParaRPr>
          </a:p>
        </p:txBody>
      </p:sp>
      <p:sp>
        <p:nvSpPr>
          <p:cNvPr id="4" name="TextBox 3">
            <a:extLst>
              <a:ext uri="{FF2B5EF4-FFF2-40B4-BE49-F238E27FC236}">
                <a16:creationId xmlns:a16="http://schemas.microsoft.com/office/drawing/2014/main" id="{2F20E297-90F0-1B93-9CC0-F9059EFC6683}"/>
              </a:ext>
            </a:extLst>
          </p:cNvPr>
          <p:cNvSpPr txBox="1"/>
          <p:nvPr/>
        </p:nvSpPr>
        <p:spPr>
          <a:xfrm>
            <a:off x="145382" y="3446477"/>
            <a:ext cx="9608218"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Copper and carbon dioxide are the products of this reaction.</a:t>
            </a:r>
            <a:endParaRPr lang="en-GB" sz="2400" b="1" dirty="0">
              <a:solidFill>
                <a:schemeClr val="accent2">
                  <a:lumMod val="60000"/>
                  <a:lumOff val="40000"/>
                </a:schemeClr>
              </a:solidFill>
            </a:endParaRPr>
          </a:p>
        </p:txBody>
      </p:sp>
      <p:sp>
        <p:nvSpPr>
          <p:cNvPr id="5" name="TextBox 4">
            <a:extLst>
              <a:ext uri="{FF2B5EF4-FFF2-40B4-BE49-F238E27FC236}">
                <a16:creationId xmlns:a16="http://schemas.microsoft.com/office/drawing/2014/main" id="{34FB9123-D054-4112-D513-1C92267BD18A}"/>
              </a:ext>
            </a:extLst>
          </p:cNvPr>
          <p:cNvSpPr txBox="1"/>
          <p:nvPr/>
        </p:nvSpPr>
        <p:spPr>
          <a:xfrm>
            <a:off x="145382" y="4154166"/>
            <a:ext cx="9608218"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copper oxide + carbon </a:t>
            </a: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a:t>
            </a:r>
            <a:r>
              <a:rPr lang="en-US" sz="2400" b="1" dirty="0">
                <a:solidFill>
                  <a:schemeClr val="accent2">
                    <a:lumMod val="60000"/>
                    <a:lumOff val="40000"/>
                  </a:schemeClr>
                </a:solidFill>
                <a:latin typeface="Century Gothic" panose="020B0502020202020204" pitchFamily="34" charset="0"/>
              </a:rPr>
              <a:t> copper + carbon dioxide</a:t>
            </a:r>
            <a:endParaRPr lang="en-GB" sz="2400" b="1" dirty="0">
              <a:solidFill>
                <a:schemeClr val="accent2">
                  <a:lumMod val="60000"/>
                  <a:lumOff val="40000"/>
                </a:schemeClr>
              </a:solidFill>
            </a:endParaRPr>
          </a:p>
        </p:txBody>
      </p:sp>
      <p:sp>
        <p:nvSpPr>
          <p:cNvPr id="6" name="TextBox 5">
            <a:extLst>
              <a:ext uri="{FF2B5EF4-FFF2-40B4-BE49-F238E27FC236}">
                <a16:creationId xmlns:a16="http://schemas.microsoft.com/office/drawing/2014/main" id="{4DDF07BF-B734-3CC7-893F-260110AC493D}"/>
              </a:ext>
            </a:extLst>
          </p:cNvPr>
          <p:cNvSpPr txBox="1"/>
          <p:nvPr/>
        </p:nvSpPr>
        <p:spPr>
          <a:xfrm>
            <a:off x="145382" y="4913648"/>
            <a:ext cx="9608218"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2CuO + C </a:t>
            </a: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a:t>
            </a:r>
            <a:r>
              <a:rPr lang="en-US" sz="2400" b="1" dirty="0">
                <a:solidFill>
                  <a:schemeClr val="accent2">
                    <a:lumMod val="60000"/>
                    <a:lumOff val="40000"/>
                  </a:schemeClr>
                </a:solidFill>
                <a:latin typeface="Century Gothic" panose="020B0502020202020204" pitchFamily="34" charset="0"/>
              </a:rPr>
              <a:t> 2Cu + CO</a:t>
            </a:r>
            <a:r>
              <a:rPr lang="en-US" sz="2400" b="1" baseline="-25000" dirty="0">
                <a:solidFill>
                  <a:schemeClr val="accent2">
                    <a:lumMod val="60000"/>
                    <a:lumOff val="40000"/>
                  </a:schemeClr>
                </a:solidFill>
                <a:latin typeface="Century Gothic" panose="020B0502020202020204" pitchFamily="34" charset="0"/>
              </a:rPr>
              <a:t>2</a:t>
            </a:r>
            <a:endParaRPr lang="en-GB" sz="2400" b="1" dirty="0">
              <a:solidFill>
                <a:schemeClr val="accent2">
                  <a:lumMod val="60000"/>
                  <a:lumOff val="40000"/>
                </a:schemeClr>
              </a:solidFill>
            </a:endParaRPr>
          </a:p>
        </p:txBody>
      </p:sp>
      <p:sp>
        <p:nvSpPr>
          <p:cNvPr id="7" name="TextBox 6">
            <a:extLst>
              <a:ext uri="{FF2B5EF4-FFF2-40B4-BE49-F238E27FC236}">
                <a16:creationId xmlns:a16="http://schemas.microsoft.com/office/drawing/2014/main" id="{B4929D13-8760-EA1B-B37C-A751FAD2F937}"/>
              </a:ext>
            </a:extLst>
          </p:cNvPr>
          <p:cNvSpPr txBox="1"/>
          <p:nvPr/>
        </p:nvSpPr>
        <p:spPr>
          <a:xfrm>
            <a:off x="145382" y="6021643"/>
            <a:ext cx="9608218"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Bubbles of gas would be seen as carbon dioxide is produced</a:t>
            </a:r>
            <a:endParaRPr lang="en-GB" sz="2400" b="1" dirty="0">
              <a:solidFill>
                <a:schemeClr val="accent2">
                  <a:lumMod val="60000"/>
                  <a:lumOff val="40000"/>
                </a:schemeClr>
              </a:solidFill>
            </a:endParaRPr>
          </a:p>
        </p:txBody>
      </p:sp>
      <p:sp>
        <p:nvSpPr>
          <p:cNvPr id="9" name="TextBox 8">
            <a:extLst>
              <a:ext uri="{FF2B5EF4-FFF2-40B4-BE49-F238E27FC236}">
                <a16:creationId xmlns:a16="http://schemas.microsoft.com/office/drawing/2014/main" id="{A035F4DB-41EC-1881-0117-0AA31CE89997}"/>
              </a:ext>
            </a:extLst>
          </p:cNvPr>
          <p:cNvSpPr txBox="1"/>
          <p:nvPr/>
        </p:nvSpPr>
        <p:spPr>
          <a:xfrm>
            <a:off x="145382" y="768821"/>
            <a:ext cx="6560218" cy="2308324"/>
          </a:xfrm>
          <a:prstGeom prst="rect">
            <a:avLst/>
          </a:prstGeom>
          <a:noFill/>
        </p:spPr>
        <p:txBody>
          <a:bodyPr wrap="square">
            <a:spAutoFit/>
          </a:bodyPr>
          <a:lstStyle/>
          <a:p>
            <a:r>
              <a:rPr lang="en-US" sz="2400" dirty="0">
                <a:latin typeface="Century Gothic" panose="020B0502020202020204" pitchFamily="34" charset="0"/>
              </a:rPr>
              <a:t>Ancient Roman coins made of copper have been found. </a:t>
            </a:r>
          </a:p>
          <a:p>
            <a:endParaRPr lang="en-US" sz="2400" dirty="0">
              <a:latin typeface="Century Gothic" panose="020B0502020202020204" pitchFamily="34" charset="0"/>
            </a:endParaRPr>
          </a:p>
          <a:p>
            <a:r>
              <a:rPr lang="en-US" sz="2400" dirty="0">
                <a:latin typeface="Century Gothic" panose="020B0502020202020204" pitchFamily="34" charset="0"/>
              </a:rPr>
              <a:t>One step in the manufacture of copper is the reduction of capper oxide (CuO) with carbon. </a:t>
            </a:r>
          </a:p>
        </p:txBody>
      </p:sp>
      <p:pic>
        <p:nvPicPr>
          <p:cNvPr id="11" name="Picture 10" descr="A picture containing turtle&#10;&#10;Description automatically generated">
            <a:extLst>
              <a:ext uri="{FF2B5EF4-FFF2-40B4-BE49-F238E27FC236}">
                <a16:creationId xmlns:a16="http://schemas.microsoft.com/office/drawing/2014/main" id="{53E07380-4EE4-EC38-C717-6CCA96C56184}"/>
              </a:ext>
            </a:extLst>
          </p:cNvPr>
          <p:cNvPicPr>
            <a:picLocks noChangeAspect="1"/>
          </p:cNvPicPr>
          <p:nvPr/>
        </p:nvPicPr>
        <p:blipFill>
          <a:blip r:embed="rId3"/>
          <a:stretch>
            <a:fillRect/>
          </a:stretch>
        </p:blipFill>
        <p:spPr>
          <a:xfrm>
            <a:off x="6705600" y="253213"/>
            <a:ext cx="4581196" cy="3052937"/>
          </a:xfrm>
          <a:prstGeom prst="rect">
            <a:avLst/>
          </a:prstGeom>
        </p:spPr>
      </p:pic>
    </p:spTree>
    <p:extLst>
      <p:ext uri="{BB962C8B-B14F-4D97-AF65-F5344CB8AC3E}">
        <p14:creationId xmlns:p14="http://schemas.microsoft.com/office/powerpoint/2010/main" val="3118491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15888"/>
            <a:ext cx="10620375" cy="720725"/>
          </a:xfrm>
        </p:spPr>
        <p:txBody>
          <a:bodyPr/>
          <a:lstStyle/>
          <a:p>
            <a:r>
              <a:rPr lang="en-US" sz="2600" b="1" dirty="0">
                <a:latin typeface="Century Gothic" panose="020B0502020202020204" pitchFamily="34" charset="0"/>
              </a:rPr>
              <a:t>You: Describing displacement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1255158"/>
            <a:ext cx="11320904" cy="5262979"/>
          </a:xfrm>
          <a:prstGeom prst="rect">
            <a:avLst/>
          </a:prstGeom>
          <a:noFill/>
        </p:spPr>
        <p:txBody>
          <a:bodyPr wrap="square">
            <a:spAutoFit/>
          </a:bodyPr>
          <a:lstStyle/>
          <a:p>
            <a:r>
              <a:rPr lang="en-US" sz="2400" dirty="0">
                <a:latin typeface="Century Gothic" panose="020B0502020202020204" pitchFamily="34" charset="0"/>
              </a:rPr>
              <a:t>Iron is sometimes used to make railings.</a:t>
            </a: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r>
              <a:rPr lang="en-US" sz="2400" b="1" dirty="0">
                <a:latin typeface="Century Gothic" panose="020B0502020202020204" pitchFamily="34" charset="0"/>
              </a:rPr>
              <a:t>1. What are the products of this reaction?</a:t>
            </a:r>
          </a:p>
          <a:p>
            <a:endParaRPr lang="en-US" sz="2400" b="1" dirty="0">
              <a:latin typeface="Century Gothic" panose="020B0502020202020204" pitchFamily="34" charset="0"/>
            </a:endParaRPr>
          </a:p>
          <a:p>
            <a:r>
              <a:rPr lang="en-US" sz="2400" b="1" dirty="0">
                <a:latin typeface="Century Gothic" panose="020B0502020202020204" pitchFamily="34" charset="0"/>
              </a:rPr>
              <a:t>2. Write a word equation to describe this reaction.</a:t>
            </a:r>
          </a:p>
          <a:p>
            <a:endParaRPr lang="en-US" sz="2400" b="1" dirty="0">
              <a:latin typeface="Century Gothic" panose="020B0502020202020204" pitchFamily="34" charset="0"/>
            </a:endParaRPr>
          </a:p>
          <a:p>
            <a:r>
              <a:rPr lang="en-US" sz="2400" b="1" dirty="0">
                <a:latin typeface="Century Gothic" panose="020B0502020202020204" pitchFamily="34" charset="0"/>
              </a:rPr>
              <a:t>3. Write a balanced chemical equation for this reaction.</a:t>
            </a:r>
          </a:p>
          <a:p>
            <a:endParaRPr lang="en-US" sz="2400" b="1" dirty="0">
              <a:latin typeface="Century Gothic" panose="020B0502020202020204" pitchFamily="34" charset="0"/>
            </a:endParaRPr>
          </a:p>
          <a:p>
            <a:r>
              <a:rPr lang="en-US" sz="2400" b="1" dirty="0">
                <a:latin typeface="Century Gothic" panose="020B0502020202020204" pitchFamily="34" charset="0"/>
              </a:rPr>
              <a:t>4. Give one observation that would be made that would indicate that a reaction is happening.</a:t>
            </a:r>
          </a:p>
          <a:p>
            <a:endParaRPr lang="en-US" sz="2400" b="1" dirty="0">
              <a:latin typeface="Century Gothic" panose="020B0502020202020204" pitchFamily="34" charset="0"/>
            </a:endParaRPr>
          </a:p>
        </p:txBody>
      </p:sp>
      <p:sp>
        <p:nvSpPr>
          <p:cNvPr id="4" name="TextBox 3">
            <a:extLst>
              <a:ext uri="{FF2B5EF4-FFF2-40B4-BE49-F238E27FC236}">
                <a16:creationId xmlns:a16="http://schemas.microsoft.com/office/drawing/2014/main" id="{2F20E297-90F0-1B93-9CC0-F9059EFC6683}"/>
              </a:ext>
            </a:extLst>
          </p:cNvPr>
          <p:cNvSpPr txBox="1"/>
          <p:nvPr/>
        </p:nvSpPr>
        <p:spPr>
          <a:xfrm>
            <a:off x="145382" y="3446929"/>
            <a:ext cx="9608218"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Iron and carbon dioxide are the products of this reaction.</a:t>
            </a:r>
            <a:endParaRPr lang="en-GB" sz="2400" b="1" dirty="0">
              <a:solidFill>
                <a:schemeClr val="accent2">
                  <a:lumMod val="60000"/>
                  <a:lumOff val="40000"/>
                </a:schemeClr>
              </a:solidFill>
            </a:endParaRPr>
          </a:p>
        </p:txBody>
      </p:sp>
      <p:sp>
        <p:nvSpPr>
          <p:cNvPr id="5" name="TextBox 4">
            <a:extLst>
              <a:ext uri="{FF2B5EF4-FFF2-40B4-BE49-F238E27FC236}">
                <a16:creationId xmlns:a16="http://schemas.microsoft.com/office/drawing/2014/main" id="{34FB9123-D054-4112-D513-1C92267BD18A}"/>
              </a:ext>
            </a:extLst>
          </p:cNvPr>
          <p:cNvSpPr txBox="1"/>
          <p:nvPr/>
        </p:nvSpPr>
        <p:spPr>
          <a:xfrm>
            <a:off x="145382" y="4154618"/>
            <a:ext cx="9608218"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iron oxide + carbon </a:t>
            </a: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a:t>
            </a:r>
            <a:r>
              <a:rPr lang="en-US" sz="2400" b="1" dirty="0">
                <a:solidFill>
                  <a:schemeClr val="accent2">
                    <a:lumMod val="60000"/>
                    <a:lumOff val="40000"/>
                  </a:schemeClr>
                </a:solidFill>
                <a:latin typeface="Century Gothic" panose="020B0502020202020204" pitchFamily="34" charset="0"/>
              </a:rPr>
              <a:t> iron + carbon dioxide</a:t>
            </a:r>
            <a:endParaRPr lang="en-GB" sz="2400" b="1" dirty="0">
              <a:solidFill>
                <a:schemeClr val="accent2">
                  <a:lumMod val="60000"/>
                  <a:lumOff val="40000"/>
                </a:schemeClr>
              </a:solidFill>
            </a:endParaRPr>
          </a:p>
        </p:txBody>
      </p:sp>
      <p:sp>
        <p:nvSpPr>
          <p:cNvPr id="6" name="TextBox 5">
            <a:extLst>
              <a:ext uri="{FF2B5EF4-FFF2-40B4-BE49-F238E27FC236}">
                <a16:creationId xmlns:a16="http://schemas.microsoft.com/office/drawing/2014/main" id="{4DDF07BF-B734-3CC7-893F-260110AC493D}"/>
              </a:ext>
            </a:extLst>
          </p:cNvPr>
          <p:cNvSpPr txBox="1"/>
          <p:nvPr/>
        </p:nvSpPr>
        <p:spPr>
          <a:xfrm>
            <a:off x="145382" y="4914100"/>
            <a:ext cx="9608218"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2Fe</a:t>
            </a:r>
            <a:r>
              <a:rPr lang="en-US" sz="2400" b="1" baseline="-25000" dirty="0">
                <a:solidFill>
                  <a:schemeClr val="accent2">
                    <a:lumMod val="60000"/>
                    <a:lumOff val="40000"/>
                  </a:schemeClr>
                </a:solidFill>
                <a:latin typeface="Century Gothic" panose="020B0502020202020204" pitchFamily="34" charset="0"/>
              </a:rPr>
              <a:t>2</a:t>
            </a:r>
            <a:r>
              <a:rPr lang="en-US" sz="2400" b="1" dirty="0">
                <a:solidFill>
                  <a:schemeClr val="accent2">
                    <a:lumMod val="60000"/>
                    <a:lumOff val="40000"/>
                  </a:schemeClr>
                </a:solidFill>
                <a:latin typeface="Century Gothic" panose="020B0502020202020204" pitchFamily="34" charset="0"/>
              </a:rPr>
              <a:t>O</a:t>
            </a:r>
            <a:r>
              <a:rPr lang="en-US" sz="2400" b="1" baseline="-25000" dirty="0">
                <a:solidFill>
                  <a:schemeClr val="accent2">
                    <a:lumMod val="60000"/>
                    <a:lumOff val="40000"/>
                  </a:schemeClr>
                </a:solidFill>
                <a:latin typeface="Century Gothic" panose="020B0502020202020204" pitchFamily="34" charset="0"/>
              </a:rPr>
              <a:t>3</a:t>
            </a:r>
            <a:r>
              <a:rPr lang="en-US" sz="2400" b="1" dirty="0">
                <a:solidFill>
                  <a:schemeClr val="accent2">
                    <a:lumMod val="60000"/>
                    <a:lumOff val="40000"/>
                  </a:schemeClr>
                </a:solidFill>
                <a:latin typeface="Century Gothic" panose="020B0502020202020204" pitchFamily="34" charset="0"/>
              </a:rPr>
              <a:t> + 3C </a:t>
            </a: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a:t>
            </a:r>
            <a:r>
              <a:rPr lang="en-US" sz="2400" b="1" dirty="0">
                <a:solidFill>
                  <a:schemeClr val="accent2">
                    <a:lumMod val="60000"/>
                    <a:lumOff val="40000"/>
                  </a:schemeClr>
                </a:solidFill>
                <a:latin typeface="Century Gothic" panose="020B0502020202020204" pitchFamily="34" charset="0"/>
              </a:rPr>
              <a:t> 4Fe + 3CO</a:t>
            </a:r>
            <a:r>
              <a:rPr lang="en-US" sz="2400" b="1" baseline="-25000" dirty="0">
                <a:solidFill>
                  <a:schemeClr val="accent2">
                    <a:lumMod val="60000"/>
                    <a:lumOff val="40000"/>
                  </a:schemeClr>
                </a:solidFill>
                <a:latin typeface="Century Gothic" panose="020B0502020202020204" pitchFamily="34" charset="0"/>
              </a:rPr>
              <a:t>2</a:t>
            </a:r>
            <a:endParaRPr lang="en-GB" sz="2400" b="1" dirty="0">
              <a:solidFill>
                <a:schemeClr val="accent2">
                  <a:lumMod val="60000"/>
                  <a:lumOff val="40000"/>
                </a:schemeClr>
              </a:solidFill>
            </a:endParaRPr>
          </a:p>
        </p:txBody>
      </p:sp>
      <p:sp>
        <p:nvSpPr>
          <p:cNvPr id="7" name="TextBox 6">
            <a:extLst>
              <a:ext uri="{FF2B5EF4-FFF2-40B4-BE49-F238E27FC236}">
                <a16:creationId xmlns:a16="http://schemas.microsoft.com/office/drawing/2014/main" id="{B4929D13-8760-EA1B-B37C-A751FAD2F937}"/>
              </a:ext>
            </a:extLst>
          </p:cNvPr>
          <p:cNvSpPr txBox="1"/>
          <p:nvPr/>
        </p:nvSpPr>
        <p:spPr>
          <a:xfrm>
            <a:off x="145382" y="6022095"/>
            <a:ext cx="9608218"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Bubbles of gas would be seen as carbon dioxide is produced</a:t>
            </a:r>
            <a:endParaRPr lang="en-GB" sz="2400" b="1" dirty="0">
              <a:solidFill>
                <a:schemeClr val="accent2">
                  <a:lumMod val="60000"/>
                  <a:lumOff val="40000"/>
                </a:schemeClr>
              </a:solidFill>
            </a:endParaRPr>
          </a:p>
        </p:txBody>
      </p:sp>
      <p:pic>
        <p:nvPicPr>
          <p:cNvPr id="9" name="Picture 8">
            <a:extLst>
              <a:ext uri="{FF2B5EF4-FFF2-40B4-BE49-F238E27FC236}">
                <a16:creationId xmlns:a16="http://schemas.microsoft.com/office/drawing/2014/main" id="{6B61B0C6-31D4-E4D2-A8C9-C85EBA4AA7B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583015" y="606191"/>
            <a:ext cx="3470697" cy="2312894"/>
          </a:xfrm>
          <a:prstGeom prst="rect">
            <a:avLst/>
          </a:prstGeom>
        </p:spPr>
      </p:pic>
      <p:sp>
        <p:nvSpPr>
          <p:cNvPr id="11" name="TextBox 10">
            <a:extLst>
              <a:ext uri="{FF2B5EF4-FFF2-40B4-BE49-F238E27FC236}">
                <a16:creationId xmlns:a16="http://schemas.microsoft.com/office/drawing/2014/main" id="{B60F3D44-13F6-7042-7EC7-2196BA61B4A9}"/>
              </a:ext>
            </a:extLst>
          </p:cNvPr>
          <p:cNvSpPr txBox="1"/>
          <p:nvPr/>
        </p:nvSpPr>
        <p:spPr>
          <a:xfrm>
            <a:off x="145382" y="2027878"/>
            <a:ext cx="7223606" cy="830997"/>
          </a:xfrm>
          <a:prstGeom prst="rect">
            <a:avLst/>
          </a:prstGeom>
          <a:noFill/>
        </p:spPr>
        <p:txBody>
          <a:bodyPr wrap="square">
            <a:spAutoFit/>
          </a:bodyPr>
          <a:lstStyle/>
          <a:p>
            <a:r>
              <a:rPr lang="en-US" sz="2400" dirty="0">
                <a:latin typeface="Century Gothic" panose="020B0502020202020204" pitchFamily="34" charset="0"/>
              </a:rPr>
              <a:t>One step in the manufacture of lead is the reduction of iron oxide (Fe</a:t>
            </a:r>
            <a:r>
              <a:rPr lang="en-US" sz="2400" baseline="-25000" dirty="0">
                <a:latin typeface="Century Gothic" panose="020B0502020202020204" pitchFamily="34" charset="0"/>
              </a:rPr>
              <a:t>2</a:t>
            </a:r>
            <a:r>
              <a:rPr lang="en-US" sz="2400" dirty="0">
                <a:latin typeface="Century Gothic" panose="020B0502020202020204" pitchFamily="34" charset="0"/>
              </a:rPr>
              <a:t>O</a:t>
            </a:r>
            <a:r>
              <a:rPr lang="en-US" sz="2400" baseline="-25000" dirty="0">
                <a:latin typeface="Century Gothic" panose="020B0502020202020204" pitchFamily="34" charset="0"/>
              </a:rPr>
              <a:t>3</a:t>
            </a:r>
            <a:r>
              <a:rPr lang="en-US" sz="2400" dirty="0">
                <a:latin typeface="Century Gothic" panose="020B0502020202020204" pitchFamily="34" charset="0"/>
              </a:rPr>
              <a:t>) with carbon. </a:t>
            </a:r>
          </a:p>
        </p:txBody>
      </p:sp>
    </p:spTree>
    <p:extLst>
      <p:ext uri="{BB962C8B-B14F-4D97-AF65-F5344CB8AC3E}">
        <p14:creationId xmlns:p14="http://schemas.microsoft.com/office/powerpoint/2010/main" val="176398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641435-F223-C57B-E2D5-A998F0573356}"/>
              </a:ext>
            </a:extLst>
          </p:cNvPr>
          <p:cNvPicPr>
            <a:picLocks noChangeAspect="1"/>
          </p:cNvPicPr>
          <p:nvPr/>
        </p:nvPicPr>
        <p:blipFill>
          <a:blip r:embed="rId3"/>
          <a:stretch>
            <a:fillRect/>
          </a:stretch>
        </p:blipFill>
        <p:spPr>
          <a:xfrm>
            <a:off x="6858000" y="990599"/>
            <a:ext cx="3955800" cy="5620869"/>
          </a:xfrm>
          <a:prstGeom prst="rect">
            <a:avLst/>
          </a:prstGeom>
          <a:ln>
            <a:solidFill>
              <a:schemeClr val="tx1"/>
            </a:solidFill>
          </a:ln>
        </p:spPr>
      </p:pic>
      <p:pic>
        <p:nvPicPr>
          <p:cNvPr id="7" name="Picture 6">
            <a:extLst>
              <a:ext uri="{FF2B5EF4-FFF2-40B4-BE49-F238E27FC236}">
                <a16:creationId xmlns:a16="http://schemas.microsoft.com/office/drawing/2014/main" id="{435EF88C-803F-3E58-0150-4D65E27209F0}"/>
              </a:ext>
            </a:extLst>
          </p:cNvPr>
          <p:cNvPicPr>
            <a:picLocks noChangeAspect="1"/>
          </p:cNvPicPr>
          <p:nvPr/>
        </p:nvPicPr>
        <p:blipFill>
          <a:blip r:embed="rId4"/>
          <a:stretch>
            <a:fillRect/>
          </a:stretch>
        </p:blipFill>
        <p:spPr>
          <a:xfrm>
            <a:off x="3872099" y="990599"/>
            <a:ext cx="3978931" cy="5620869"/>
          </a:xfrm>
          <a:prstGeom prst="rect">
            <a:avLst/>
          </a:prstGeom>
          <a:ln>
            <a:solidFill>
              <a:schemeClr val="tx1"/>
            </a:solidFill>
          </a:ln>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4" name="Picture 3">
            <a:extLst>
              <a:ext uri="{FF2B5EF4-FFF2-40B4-BE49-F238E27FC236}">
                <a16:creationId xmlns:a16="http://schemas.microsoft.com/office/drawing/2014/main" id="{9D157CD9-F818-E2FC-39E0-EB9206F3B407}"/>
              </a:ext>
            </a:extLst>
          </p:cNvPr>
          <p:cNvPicPr>
            <a:picLocks noChangeAspect="1"/>
          </p:cNvPicPr>
          <p:nvPr/>
        </p:nvPicPr>
        <p:blipFill>
          <a:blip r:embed="rId5"/>
          <a:stretch>
            <a:fillRect/>
          </a:stretch>
        </p:blipFill>
        <p:spPr>
          <a:xfrm>
            <a:off x="540000" y="990599"/>
            <a:ext cx="3955800" cy="5622457"/>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1E6111-7A69-C6E6-1BC4-FB57F01233E6}"/>
              </a:ext>
            </a:extLst>
          </p:cNvPr>
          <p:cNvPicPr>
            <a:picLocks noChangeAspect="1"/>
          </p:cNvPicPr>
          <p:nvPr/>
        </p:nvPicPr>
        <p:blipFill>
          <a:blip r:embed="rId3"/>
          <a:stretch>
            <a:fillRect/>
          </a:stretch>
        </p:blipFill>
        <p:spPr>
          <a:xfrm>
            <a:off x="549103" y="907712"/>
            <a:ext cx="10326420" cy="5422482"/>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3" name="TextBox 2">
            <a:extLst>
              <a:ext uri="{FF2B5EF4-FFF2-40B4-BE49-F238E27FC236}">
                <a16:creationId xmlns:a16="http://schemas.microsoft.com/office/drawing/2014/main" id="{4C6AE249-7959-C2EA-70DC-79D585E437FB}"/>
              </a:ext>
            </a:extLst>
          </p:cNvPr>
          <p:cNvSpPr txBox="1"/>
          <p:nvPr/>
        </p:nvSpPr>
        <p:spPr>
          <a:xfrm>
            <a:off x="932761" y="1255267"/>
            <a:ext cx="9184006" cy="830997"/>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substances/metals arranged from most reactive at the top and least reactive at the bottom.</a:t>
            </a:r>
          </a:p>
        </p:txBody>
      </p:sp>
      <p:sp>
        <p:nvSpPr>
          <p:cNvPr id="6" name="TextBox 5">
            <a:extLst>
              <a:ext uri="{FF2B5EF4-FFF2-40B4-BE49-F238E27FC236}">
                <a16:creationId xmlns:a16="http://schemas.microsoft.com/office/drawing/2014/main" id="{E8419F9A-C796-7570-93A9-B75F98182189}"/>
              </a:ext>
            </a:extLst>
          </p:cNvPr>
          <p:cNvSpPr txBox="1"/>
          <p:nvPr/>
        </p:nvSpPr>
        <p:spPr>
          <a:xfrm>
            <a:off x="932761" y="2465375"/>
            <a:ext cx="9184006" cy="830997"/>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Potassium, sodium, calcium, magnesium, aluminium</a:t>
            </a:r>
          </a:p>
          <a:p>
            <a:endParaRPr lang="en-GB" sz="2400" b="1"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0F3C4AF9-6A43-8E4F-AA68-C2FFED6286EA}"/>
              </a:ext>
            </a:extLst>
          </p:cNvPr>
          <p:cNvSpPr txBox="1"/>
          <p:nvPr/>
        </p:nvSpPr>
        <p:spPr>
          <a:xfrm>
            <a:off x="5345875" y="4120785"/>
            <a:ext cx="3117189" cy="461665"/>
          </a:xfrm>
          <a:prstGeom prst="rect">
            <a:avLst/>
          </a:prstGeom>
          <a:solidFill>
            <a:schemeClr val="bg1"/>
          </a:solidFill>
        </p:spPr>
        <p:txBody>
          <a:bodyPr wrap="square" rtlCol="0">
            <a:spAutoFit/>
          </a:bodyPr>
          <a:lstStyle/>
          <a:p>
            <a:pPr algn="ctr"/>
            <a:r>
              <a:rPr lang="en-GB" sz="2400" b="1" dirty="0">
                <a:solidFill>
                  <a:schemeClr val="accent1"/>
                </a:solidFill>
                <a:latin typeface="Century Gothic" panose="020B0502020202020204" pitchFamily="34" charset="0"/>
              </a:rPr>
              <a:t>oxygen</a:t>
            </a:r>
          </a:p>
        </p:txBody>
      </p:sp>
      <p:sp>
        <p:nvSpPr>
          <p:cNvPr id="10" name="TextBox 9">
            <a:extLst>
              <a:ext uri="{FF2B5EF4-FFF2-40B4-BE49-F238E27FC236}">
                <a16:creationId xmlns:a16="http://schemas.microsoft.com/office/drawing/2014/main" id="{0C8EA7CA-9C98-0753-3FF6-D66B107B966B}"/>
              </a:ext>
            </a:extLst>
          </p:cNvPr>
          <p:cNvSpPr txBox="1"/>
          <p:nvPr/>
        </p:nvSpPr>
        <p:spPr>
          <a:xfrm>
            <a:off x="5070258" y="4628568"/>
            <a:ext cx="3117189" cy="461665"/>
          </a:xfrm>
          <a:prstGeom prst="rect">
            <a:avLst/>
          </a:prstGeom>
          <a:solidFill>
            <a:schemeClr val="bg1"/>
          </a:solidFill>
        </p:spPr>
        <p:txBody>
          <a:bodyPr wrap="square" rtlCol="0">
            <a:spAutoFit/>
          </a:bodyPr>
          <a:lstStyle/>
          <a:p>
            <a:pPr algn="ctr"/>
            <a:r>
              <a:rPr lang="en-GB" sz="2400" b="1" dirty="0">
                <a:solidFill>
                  <a:schemeClr val="accent1"/>
                </a:solidFill>
                <a:latin typeface="Century Gothic" panose="020B0502020202020204" pitchFamily="34" charset="0"/>
              </a:rPr>
              <a:t>oxidation</a:t>
            </a:r>
          </a:p>
        </p:txBody>
      </p:sp>
      <p:sp>
        <p:nvSpPr>
          <p:cNvPr id="11" name="TextBox 10">
            <a:extLst>
              <a:ext uri="{FF2B5EF4-FFF2-40B4-BE49-F238E27FC236}">
                <a16:creationId xmlns:a16="http://schemas.microsoft.com/office/drawing/2014/main" id="{FF465F93-0F12-4168-96E3-313A7C90BB6C}"/>
              </a:ext>
            </a:extLst>
          </p:cNvPr>
          <p:cNvSpPr txBox="1"/>
          <p:nvPr/>
        </p:nvSpPr>
        <p:spPr>
          <a:xfrm>
            <a:off x="7171432" y="5109688"/>
            <a:ext cx="3117189" cy="461665"/>
          </a:xfrm>
          <a:prstGeom prst="rect">
            <a:avLst/>
          </a:prstGeom>
          <a:solidFill>
            <a:schemeClr val="bg1"/>
          </a:solidFill>
        </p:spPr>
        <p:txBody>
          <a:bodyPr wrap="square" rtlCol="0">
            <a:spAutoFit/>
          </a:bodyPr>
          <a:lstStyle/>
          <a:p>
            <a:pPr algn="ctr"/>
            <a:r>
              <a:rPr lang="en-GB" sz="2400" b="1" dirty="0">
                <a:solidFill>
                  <a:schemeClr val="accent1"/>
                </a:solidFill>
                <a:latin typeface="Century Gothic" panose="020B0502020202020204" pitchFamily="34" charset="0"/>
              </a:rPr>
              <a:t>oxygen</a:t>
            </a:r>
          </a:p>
        </p:txBody>
      </p:sp>
      <p:sp>
        <p:nvSpPr>
          <p:cNvPr id="12" name="TextBox 11">
            <a:extLst>
              <a:ext uri="{FF2B5EF4-FFF2-40B4-BE49-F238E27FC236}">
                <a16:creationId xmlns:a16="http://schemas.microsoft.com/office/drawing/2014/main" id="{5DC761D6-D1FA-E9F2-D5DB-8C03E8483FFF}"/>
              </a:ext>
            </a:extLst>
          </p:cNvPr>
          <p:cNvSpPr txBox="1"/>
          <p:nvPr/>
        </p:nvSpPr>
        <p:spPr>
          <a:xfrm>
            <a:off x="4940556" y="5626491"/>
            <a:ext cx="3117189" cy="461665"/>
          </a:xfrm>
          <a:prstGeom prst="rect">
            <a:avLst/>
          </a:prstGeom>
          <a:solidFill>
            <a:schemeClr val="bg1"/>
          </a:solidFill>
        </p:spPr>
        <p:txBody>
          <a:bodyPr wrap="square" rtlCol="0">
            <a:spAutoFit/>
          </a:bodyPr>
          <a:lstStyle/>
          <a:p>
            <a:pPr algn="ctr"/>
            <a:r>
              <a:rPr lang="en-GB" sz="2400" b="1" dirty="0">
                <a:solidFill>
                  <a:schemeClr val="accent1"/>
                </a:solidFill>
                <a:latin typeface="Century Gothic" panose="020B0502020202020204" pitchFamily="34" charset="0"/>
              </a:rPr>
              <a:t>reduction</a:t>
            </a:r>
          </a:p>
        </p:txBody>
      </p:sp>
    </p:spTree>
    <p:extLst>
      <p:ext uri="{BB962C8B-B14F-4D97-AF65-F5344CB8AC3E}">
        <p14:creationId xmlns:p14="http://schemas.microsoft.com/office/powerpoint/2010/main" val="173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0A1E9E3-CFEA-C982-AF9E-48A3EA7FB0B4}"/>
              </a:ext>
            </a:extLst>
          </p:cNvPr>
          <p:cNvPicPr>
            <a:picLocks noChangeAspect="1"/>
          </p:cNvPicPr>
          <p:nvPr/>
        </p:nvPicPr>
        <p:blipFill>
          <a:blip r:embed="rId3"/>
          <a:stretch>
            <a:fillRect/>
          </a:stretch>
        </p:blipFill>
        <p:spPr>
          <a:xfrm>
            <a:off x="539999" y="782498"/>
            <a:ext cx="8559707" cy="6075502"/>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3" name="TextBox 2">
            <a:extLst>
              <a:ext uri="{FF2B5EF4-FFF2-40B4-BE49-F238E27FC236}">
                <a16:creationId xmlns:a16="http://schemas.microsoft.com/office/drawing/2014/main" id="{4C6AE249-7959-C2EA-70DC-79D585E437FB}"/>
              </a:ext>
            </a:extLst>
          </p:cNvPr>
          <p:cNvSpPr txBox="1"/>
          <p:nvPr/>
        </p:nvSpPr>
        <p:spPr>
          <a:xfrm>
            <a:off x="4338573" y="1632174"/>
            <a:ext cx="1459112"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zinc</a:t>
            </a:r>
          </a:p>
        </p:txBody>
      </p:sp>
      <p:sp>
        <p:nvSpPr>
          <p:cNvPr id="7" name="TextBox 6">
            <a:extLst>
              <a:ext uri="{FF2B5EF4-FFF2-40B4-BE49-F238E27FC236}">
                <a16:creationId xmlns:a16="http://schemas.microsoft.com/office/drawing/2014/main" id="{8E56E2F0-0B97-4CEB-8174-50A650A3677E}"/>
              </a:ext>
            </a:extLst>
          </p:cNvPr>
          <p:cNvSpPr txBox="1"/>
          <p:nvPr/>
        </p:nvSpPr>
        <p:spPr>
          <a:xfrm>
            <a:off x="6451139" y="1649556"/>
            <a:ext cx="2648568"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carbon dioxide</a:t>
            </a:r>
          </a:p>
        </p:txBody>
      </p:sp>
      <p:sp>
        <p:nvSpPr>
          <p:cNvPr id="8" name="TextBox 7">
            <a:extLst>
              <a:ext uri="{FF2B5EF4-FFF2-40B4-BE49-F238E27FC236}">
                <a16:creationId xmlns:a16="http://schemas.microsoft.com/office/drawing/2014/main" id="{1C307242-DF9B-F40B-EE63-D067E39F701E}"/>
              </a:ext>
            </a:extLst>
          </p:cNvPr>
          <p:cNvSpPr txBox="1"/>
          <p:nvPr/>
        </p:nvSpPr>
        <p:spPr>
          <a:xfrm>
            <a:off x="5145799" y="3055574"/>
            <a:ext cx="71025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Zn</a:t>
            </a:r>
          </a:p>
        </p:txBody>
      </p:sp>
      <p:sp>
        <p:nvSpPr>
          <p:cNvPr id="9" name="TextBox 8">
            <a:extLst>
              <a:ext uri="{FF2B5EF4-FFF2-40B4-BE49-F238E27FC236}">
                <a16:creationId xmlns:a16="http://schemas.microsoft.com/office/drawing/2014/main" id="{539FB229-62DE-CD94-BBDA-E4C0991BF43B}"/>
              </a:ext>
            </a:extLst>
          </p:cNvPr>
          <p:cNvSpPr txBox="1"/>
          <p:nvPr/>
        </p:nvSpPr>
        <p:spPr>
          <a:xfrm>
            <a:off x="6806096" y="3039235"/>
            <a:ext cx="88480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CO</a:t>
            </a:r>
            <a:r>
              <a:rPr lang="en-GB" sz="2400" b="1" baseline="-25000" dirty="0">
                <a:solidFill>
                  <a:schemeClr val="accent1"/>
                </a:solidFill>
                <a:latin typeface="Century Gothic" panose="020B0502020202020204" pitchFamily="34" charset="0"/>
              </a:rPr>
              <a:t>2</a:t>
            </a:r>
            <a:endParaRPr lang="en-GB" sz="2400" b="1"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649CC854-3968-FDA1-7AD3-2F883ACDF224}"/>
              </a:ext>
            </a:extLst>
          </p:cNvPr>
          <p:cNvSpPr txBox="1"/>
          <p:nvPr/>
        </p:nvSpPr>
        <p:spPr>
          <a:xfrm>
            <a:off x="2187887" y="3139802"/>
            <a:ext cx="35512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a:t>
            </a:r>
          </a:p>
        </p:txBody>
      </p:sp>
      <p:sp>
        <p:nvSpPr>
          <p:cNvPr id="11" name="TextBox 10">
            <a:extLst>
              <a:ext uri="{FF2B5EF4-FFF2-40B4-BE49-F238E27FC236}">
                <a16:creationId xmlns:a16="http://schemas.microsoft.com/office/drawing/2014/main" id="{1731C820-01CF-A528-1A20-09ECD302963C}"/>
              </a:ext>
            </a:extLst>
          </p:cNvPr>
          <p:cNvSpPr txBox="1"/>
          <p:nvPr/>
        </p:nvSpPr>
        <p:spPr>
          <a:xfrm>
            <a:off x="4881669" y="3075028"/>
            <a:ext cx="35512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a:t>
            </a:r>
          </a:p>
        </p:txBody>
      </p:sp>
      <p:sp>
        <p:nvSpPr>
          <p:cNvPr id="12" name="TextBox 11">
            <a:extLst>
              <a:ext uri="{FF2B5EF4-FFF2-40B4-BE49-F238E27FC236}">
                <a16:creationId xmlns:a16="http://schemas.microsoft.com/office/drawing/2014/main" id="{03926594-A181-F3F8-3B25-E81F7809C0B6}"/>
              </a:ext>
            </a:extLst>
          </p:cNvPr>
          <p:cNvSpPr txBox="1"/>
          <p:nvPr/>
        </p:nvSpPr>
        <p:spPr>
          <a:xfrm>
            <a:off x="826049" y="4041393"/>
            <a:ext cx="8273657" cy="830997"/>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A reaction where a more reactive element replaces a less reactive element in a compound.</a:t>
            </a:r>
          </a:p>
        </p:txBody>
      </p:sp>
      <p:sp>
        <p:nvSpPr>
          <p:cNvPr id="13" name="TextBox 12">
            <a:extLst>
              <a:ext uri="{FF2B5EF4-FFF2-40B4-BE49-F238E27FC236}">
                <a16:creationId xmlns:a16="http://schemas.microsoft.com/office/drawing/2014/main" id="{D54F1279-D361-2F1B-3653-1B1E58DDAA75}"/>
              </a:ext>
            </a:extLst>
          </p:cNvPr>
          <p:cNvSpPr txBox="1"/>
          <p:nvPr/>
        </p:nvSpPr>
        <p:spPr>
          <a:xfrm>
            <a:off x="826049" y="5121902"/>
            <a:ext cx="8273657" cy="830997"/>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Carbon is higher on the reactivity series than zinc which means it is more reactive so displaces zinc. </a:t>
            </a:r>
          </a:p>
        </p:txBody>
      </p:sp>
      <p:sp>
        <p:nvSpPr>
          <p:cNvPr id="16" name="TextBox 15">
            <a:extLst>
              <a:ext uri="{FF2B5EF4-FFF2-40B4-BE49-F238E27FC236}">
                <a16:creationId xmlns:a16="http://schemas.microsoft.com/office/drawing/2014/main" id="{8DEB9ED5-DC9C-785F-2E8D-5FFAB4A2419C}"/>
              </a:ext>
            </a:extLst>
          </p:cNvPr>
          <p:cNvSpPr txBox="1"/>
          <p:nvPr/>
        </p:nvSpPr>
        <p:spPr>
          <a:xfrm>
            <a:off x="826049" y="6276515"/>
            <a:ext cx="8907498"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Zinc oxide has been reduced because it has lost oxygen.</a:t>
            </a:r>
          </a:p>
        </p:txBody>
      </p:sp>
    </p:spTree>
    <p:extLst>
      <p:ext uri="{BB962C8B-B14F-4D97-AF65-F5344CB8AC3E}">
        <p14:creationId xmlns:p14="http://schemas.microsoft.com/office/powerpoint/2010/main" val="275123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p:bldP spid="9" grpId="0"/>
      <p:bldP spid="10" grpId="0"/>
      <p:bldP spid="11" grpId="0"/>
      <p:bldP spid="12" grpId="0" animBg="1"/>
      <p:bldP spid="13"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0FDD6D-0A14-90F5-277B-F63B9D071D28}"/>
              </a:ext>
            </a:extLst>
          </p:cNvPr>
          <p:cNvPicPr>
            <a:picLocks noChangeAspect="1"/>
          </p:cNvPicPr>
          <p:nvPr/>
        </p:nvPicPr>
        <p:blipFill>
          <a:blip r:embed="rId3"/>
          <a:stretch>
            <a:fillRect/>
          </a:stretch>
        </p:blipFill>
        <p:spPr>
          <a:xfrm>
            <a:off x="540000" y="847255"/>
            <a:ext cx="10620000" cy="5825919"/>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 </a:t>
            </a:r>
          </a:p>
        </p:txBody>
      </p:sp>
      <p:sp>
        <p:nvSpPr>
          <p:cNvPr id="3" name="TextBox 2">
            <a:extLst>
              <a:ext uri="{FF2B5EF4-FFF2-40B4-BE49-F238E27FC236}">
                <a16:creationId xmlns:a16="http://schemas.microsoft.com/office/drawing/2014/main" id="{4C6AE249-7959-C2EA-70DC-79D585E437FB}"/>
              </a:ext>
            </a:extLst>
          </p:cNvPr>
          <p:cNvSpPr txBox="1"/>
          <p:nvPr/>
        </p:nvSpPr>
        <p:spPr>
          <a:xfrm>
            <a:off x="1397185" y="3298549"/>
            <a:ext cx="9762815"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Platinum is very unreactive so is found as a pure metal.</a:t>
            </a:r>
          </a:p>
        </p:txBody>
      </p:sp>
      <p:sp>
        <p:nvSpPr>
          <p:cNvPr id="7" name="TextBox 6">
            <a:extLst>
              <a:ext uri="{FF2B5EF4-FFF2-40B4-BE49-F238E27FC236}">
                <a16:creationId xmlns:a16="http://schemas.microsoft.com/office/drawing/2014/main" id="{EE19F6FB-C34F-217F-48A6-A1D169F89332}"/>
              </a:ext>
            </a:extLst>
          </p:cNvPr>
          <p:cNvSpPr txBox="1"/>
          <p:nvPr/>
        </p:nvSpPr>
        <p:spPr>
          <a:xfrm>
            <a:off x="6524016" y="2014500"/>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A6B8BB48-4486-9341-64EF-901E24EEEA92}"/>
              </a:ext>
            </a:extLst>
          </p:cNvPr>
          <p:cNvSpPr txBox="1"/>
          <p:nvPr/>
        </p:nvSpPr>
        <p:spPr>
          <a:xfrm>
            <a:off x="1032000" y="4842382"/>
            <a:ext cx="10128000"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A rock that contains enough metal compound to extract the metal.</a:t>
            </a:r>
          </a:p>
        </p:txBody>
      </p:sp>
      <p:sp>
        <p:nvSpPr>
          <p:cNvPr id="9" name="TextBox 8">
            <a:extLst>
              <a:ext uri="{FF2B5EF4-FFF2-40B4-BE49-F238E27FC236}">
                <a16:creationId xmlns:a16="http://schemas.microsoft.com/office/drawing/2014/main" id="{1C131B20-8A78-D350-5481-46E0C669FF34}"/>
              </a:ext>
            </a:extLst>
          </p:cNvPr>
          <p:cNvSpPr txBox="1"/>
          <p:nvPr/>
        </p:nvSpPr>
        <p:spPr>
          <a:xfrm>
            <a:off x="1032000" y="5998791"/>
            <a:ext cx="10261002" cy="830997"/>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They are reactive which means they react with other elements to form compounds.</a:t>
            </a:r>
          </a:p>
        </p:txBody>
      </p:sp>
    </p:spTree>
    <p:extLst>
      <p:ext uri="{BB962C8B-B14F-4D97-AF65-F5344CB8AC3E}">
        <p14:creationId xmlns:p14="http://schemas.microsoft.com/office/powerpoint/2010/main" val="33784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8D92B8-8D92-14C8-3F03-7A5EC16163AC}"/>
              </a:ext>
            </a:extLst>
          </p:cNvPr>
          <p:cNvPicPr>
            <a:picLocks noChangeAspect="1"/>
          </p:cNvPicPr>
          <p:nvPr/>
        </p:nvPicPr>
        <p:blipFill>
          <a:blip r:embed="rId3"/>
          <a:stretch>
            <a:fillRect/>
          </a:stretch>
        </p:blipFill>
        <p:spPr>
          <a:xfrm>
            <a:off x="539999" y="800099"/>
            <a:ext cx="10165017" cy="4199917"/>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3" name="TextBox 2">
            <a:extLst>
              <a:ext uri="{FF2B5EF4-FFF2-40B4-BE49-F238E27FC236}">
                <a16:creationId xmlns:a16="http://schemas.microsoft.com/office/drawing/2014/main" id="{4C6AE249-7959-C2EA-70DC-79D585E437FB}"/>
              </a:ext>
            </a:extLst>
          </p:cNvPr>
          <p:cNvSpPr txBox="1"/>
          <p:nvPr/>
        </p:nvSpPr>
        <p:spPr>
          <a:xfrm>
            <a:off x="4746003" y="1936203"/>
            <a:ext cx="641399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NO REACTION – Al is more reactive than C</a:t>
            </a:r>
          </a:p>
        </p:txBody>
      </p:sp>
      <p:sp>
        <p:nvSpPr>
          <p:cNvPr id="7" name="TextBox 6">
            <a:extLst>
              <a:ext uri="{FF2B5EF4-FFF2-40B4-BE49-F238E27FC236}">
                <a16:creationId xmlns:a16="http://schemas.microsoft.com/office/drawing/2014/main" id="{273A10B9-64F0-4C50-FFC2-17CEA3B51750}"/>
              </a:ext>
            </a:extLst>
          </p:cNvPr>
          <p:cNvSpPr txBox="1"/>
          <p:nvPr/>
        </p:nvSpPr>
        <p:spPr>
          <a:xfrm>
            <a:off x="3984003" y="2366301"/>
            <a:ext cx="641399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silver + carbon dioxide</a:t>
            </a:r>
          </a:p>
        </p:txBody>
      </p:sp>
      <p:sp>
        <p:nvSpPr>
          <p:cNvPr id="8" name="TextBox 7">
            <a:extLst>
              <a:ext uri="{FF2B5EF4-FFF2-40B4-BE49-F238E27FC236}">
                <a16:creationId xmlns:a16="http://schemas.microsoft.com/office/drawing/2014/main" id="{62C12D12-06B6-F6E0-BC87-1746D7DF8035}"/>
              </a:ext>
            </a:extLst>
          </p:cNvPr>
          <p:cNvSpPr txBox="1"/>
          <p:nvPr/>
        </p:nvSpPr>
        <p:spPr>
          <a:xfrm>
            <a:off x="4746003" y="2768210"/>
            <a:ext cx="69059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NO REACTION – Mg is more reactive than C</a:t>
            </a:r>
          </a:p>
        </p:txBody>
      </p:sp>
      <p:sp>
        <p:nvSpPr>
          <p:cNvPr id="9" name="TextBox 8">
            <a:extLst>
              <a:ext uri="{FF2B5EF4-FFF2-40B4-BE49-F238E27FC236}">
                <a16:creationId xmlns:a16="http://schemas.microsoft.com/office/drawing/2014/main" id="{B3D6A3B7-2FE5-C473-1DE5-72ECF307168E}"/>
              </a:ext>
            </a:extLst>
          </p:cNvPr>
          <p:cNvSpPr txBox="1"/>
          <p:nvPr/>
        </p:nvSpPr>
        <p:spPr>
          <a:xfrm>
            <a:off x="3984002" y="3152407"/>
            <a:ext cx="641399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iron + carbon dioxide</a:t>
            </a:r>
          </a:p>
        </p:txBody>
      </p:sp>
      <p:sp>
        <p:nvSpPr>
          <p:cNvPr id="10" name="TextBox 9">
            <a:extLst>
              <a:ext uri="{FF2B5EF4-FFF2-40B4-BE49-F238E27FC236}">
                <a16:creationId xmlns:a16="http://schemas.microsoft.com/office/drawing/2014/main" id="{4B881DFC-DF1D-729B-AFFA-07A3C8F95F2F}"/>
              </a:ext>
            </a:extLst>
          </p:cNvPr>
          <p:cNvSpPr txBox="1"/>
          <p:nvPr/>
        </p:nvSpPr>
        <p:spPr>
          <a:xfrm>
            <a:off x="4291019" y="3596508"/>
            <a:ext cx="686898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NO REACTION – Na is more reactive than C</a:t>
            </a:r>
          </a:p>
        </p:txBody>
      </p:sp>
      <p:sp>
        <p:nvSpPr>
          <p:cNvPr id="11" name="TextBox 10">
            <a:extLst>
              <a:ext uri="{FF2B5EF4-FFF2-40B4-BE49-F238E27FC236}">
                <a16:creationId xmlns:a16="http://schemas.microsoft.com/office/drawing/2014/main" id="{EF7F83F8-C998-FBA2-9DD5-ABACFBDF9A7C}"/>
              </a:ext>
            </a:extLst>
          </p:cNvPr>
          <p:cNvSpPr txBox="1"/>
          <p:nvPr/>
        </p:nvSpPr>
        <p:spPr>
          <a:xfrm>
            <a:off x="3984002" y="3964070"/>
            <a:ext cx="686898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lead + carbon dioxide</a:t>
            </a:r>
          </a:p>
        </p:txBody>
      </p:sp>
      <p:sp>
        <p:nvSpPr>
          <p:cNvPr id="12" name="TextBox 11">
            <a:extLst>
              <a:ext uri="{FF2B5EF4-FFF2-40B4-BE49-F238E27FC236}">
                <a16:creationId xmlns:a16="http://schemas.microsoft.com/office/drawing/2014/main" id="{F20E3EC8-6C23-7F49-E2E7-64AB6B21F2ED}"/>
              </a:ext>
            </a:extLst>
          </p:cNvPr>
          <p:cNvSpPr txBox="1"/>
          <p:nvPr/>
        </p:nvSpPr>
        <p:spPr>
          <a:xfrm>
            <a:off x="4390209" y="4340962"/>
            <a:ext cx="686898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NO REACTION – Ca is more reactive than C</a:t>
            </a:r>
          </a:p>
        </p:txBody>
      </p:sp>
    </p:spTree>
    <p:extLst>
      <p:ext uri="{BB962C8B-B14F-4D97-AF65-F5344CB8AC3E}">
        <p14:creationId xmlns:p14="http://schemas.microsoft.com/office/powerpoint/2010/main" val="82212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9B131D-574E-7168-80B5-7DA5E23DB68D}"/>
              </a:ext>
            </a:extLst>
          </p:cNvPr>
          <p:cNvPicPr>
            <a:picLocks noChangeAspect="1"/>
          </p:cNvPicPr>
          <p:nvPr/>
        </p:nvPicPr>
        <p:blipFill>
          <a:blip r:embed="rId3"/>
          <a:stretch>
            <a:fillRect/>
          </a:stretch>
        </p:blipFill>
        <p:spPr>
          <a:xfrm>
            <a:off x="540000" y="888452"/>
            <a:ext cx="10652163" cy="3411173"/>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3" name="TextBox 2">
            <a:extLst>
              <a:ext uri="{FF2B5EF4-FFF2-40B4-BE49-F238E27FC236}">
                <a16:creationId xmlns:a16="http://schemas.microsoft.com/office/drawing/2014/main" id="{4C6AE249-7959-C2EA-70DC-79D585E437FB}"/>
              </a:ext>
            </a:extLst>
          </p:cNvPr>
          <p:cNvSpPr txBox="1"/>
          <p:nvPr/>
        </p:nvSpPr>
        <p:spPr>
          <a:xfrm>
            <a:off x="5448675" y="2324294"/>
            <a:ext cx="245607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Copper oxide</a:t>
            </a:r>
          </a:p>
        </p:txBody>
      </p:sp>
      <p:sp>
        <p:nvSpPr>
          <p:cNvPr id="7" name="TextBox 6">
            <a:extLst>
              <a:ext uri="{FF2B5EF4-FFF2-40B4-BE49-F238E27FC236}">
                <a16:creationId xmlns:a16="http://schemas.microsoft.com/office/drawing/2014/main" id="{32375C9C-DD9E-6702-29E0-2C42BEF0BC5A}"/>
              </a:ext>
            </a:extLst>
          </p:cNvPr>
          <p:cNvSpPr txBox="1"/>
          <p:nvPr/>
        </p:nvSpPr>
        <p:spPr>
          <a:xfrm>
            <a:off x="8897868" y="2324294"/>
            <a:ext cx="144078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Carbon </a:t>
            </a:r>
          </a:p>
        </p:txBody>
      </p:sp>
      <p:sp>
        <p:nvSpPr>
          <p:cNvPr id="8" name="TextBox 7">
            <a:extLst>
              <a:ext uri="{FF2B5EF4-FFF2-40B4-BE49-F238E27FC236}">
                <a16:creationId xmlns:a16="http://schemas.microsoft.com/office/drawing/2014/main" id="{E5BC2D70-E8E9-411B-3272-6D219200094F}"/>
              </a:ext>
            </a:extLst>
          </p:cNvPr>
          <p:cNvSpPr txBox="1"/>
          <p:nvPr/>
        </p:nvSpPr>
        <p:spPr>
          <a:xfrm>
            <a:off x="5587572" y="2951572"/>
            <a:ext cx="217827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Lead oxide </a:t>
            </a:r>
          </a:p>
        </p:txBody>
      </p:sp>
      <p:sp>
        <p:nvSpPr>
          <p:cNvPr id="9" name="TextBox 8">
            <a:extLst>
              <a:ext uri="{FF2B5EF4-FFF2-40B4-BE49-F238E27FC236}">
                <a16:creationId xmlns:a16="http://schemas.microsoft.com/office/drawing/2014/main" id="{56F4CFC8-9197-2EA3-DF3F-27E9EF7239E2}"/>
              </a:ext>
            </a:extLst>
          </p:cNvPr>
          <p:cNvSpPr txBox="1"/>
          <p:nvPr/>
        </p:nvSpPr>
        <p:spPr>
          <a:xfrm>
            <a:off x="8897867" y="2967335"/>
            <a:ext cx="144078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Carbon </a:t>
            </a:r>
          </a:p>
        </p:txBody>
      </p:sp>
      <p:sp>
        <p:nvSpPr>
          <p:cNvPr id="10" name="TextBox 9">
            <a:extLst>
              <a:ext uri="{FF2B5EF4-FFF2-40B4-BE49-F238E27FC236}">
                <a16:creationId xmlns:a16="http://schemas.microsoft.com/office/drawing/2014/main" id="{68194DA3-C5A8-D83F-3396-97A62B25C954}"/>
              </a:ext>
            </a:extLst>
          </p:cNvPr>
          <p:cNvSpPr txBox="1"/>
          <p:nvPr/>
        </p:nvSpPr>
        <p:spPr>
          <a:xfrm>
            <a:off x="5866081" y="3578851"/>
            <a:ext cx="203866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Zinc oxide </a:t>
            </a:r>
          </a:p>
        </p:txBody>
      </p:sp>
      <p:sp>
        <p:nvSpPr>
          <p:cNvPr id="11" name="TextBox 10">
            <a:extLst>
              <a:ext uri="{FF2B5EF4-FFF2-40B4-BE49-F238E27FC236}">
                <a16:creationId xmlns:a16="http://schemas.microsoft.com/office/drawing/2014/main" id="{9A162617-8F5C-118F-7A61-67518783D335}"/>
              </a:ext>
            </a:extLst>
          </p:cNvPr>
          <p:cNvSpPr txBox="1"/>
          <p:nvPr/>
        </p:nvSpPr>
        <p:spPr>
          <a:xfrm>
            <a:off x="8897867" y="3578850"/>
            <a:ext cx="144078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Carbon </a:t>
            </a:r>
          </a:p>
        </p:txBody>
      </p:sp>
    </p:spTree>
    <p:extLst>
      <p:ext uri="{BB962C8B-B14F-4D97-AF65-F5344CB8AC3E}">
        <p14:creationId xmlns:p14="http://schemas.microsoft.com/office/powerpoint/2010/main" val="136926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7FAD5700-C7A5-05D6-67F3-A61C2F02988C}"/>
              </a:ext>
            </a:extLst>
          </p:cNvPr>
          <p:cNvPicPr>
            <a:picLocks noChangeAspect="1"/>
          </p:cNvPicPr>
          <p:nvPr/>
        </p:nvPicPr>
        <p:blipFill>
          <a:blip r:embed="rId3"/>
          <a:stretch>
            <a:fillRect/>
          </a:stretch>
        </p:blipFill>
        <p:spPr>
          <a:xfrm>
            <a:off x="510052" y="812287"/>
            <a:ext cx="10987758" cy="3396216"/>
          </a:xfrm>
          <a:prstGeom prst="rect">
            <a:avLst/>
          </a:prstGeom>
        </p:spPr>
      </p:pic>
      <p:sp>
        <p:nvSpPr>
          <p:cNvPr id="19" name="Rectangle 18">
            <a:extLst>
              <a:ext uri="{FF2B5EF4-FFF2-40B4-BE49-F238E27FC236}">
                <a16:creationId xmlns:a16="http://schemas.microsoft.com/office/drawing/2014/main" id="{B6699A4E-6A13-F4EA-BE0E-479D00F7B2E3}"/>
              </a:ext>
            </a:extLst>
          </p:cNvPr>
          <p:cNvSpPr/>
          <p:nvPr/>
        </p:nvSpPr>
        <p:spPr>
          <a:xfrm>
            <a:off x="510052" y="3991430"/>
            <a:ext cx="10987757" cy="1218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3" name="TextBox 2">
            <a:extLst>
              <a:ext uri="{FF2B5EF4-FFF2-40B4-BE49-F238E27FC236}">
                <a16:creationId xmlns:a16="http://schemas.microsoft.com/office/drawing/2014/main" id="{4C6AE249-7959-C2EA-70DC-79D585E437FB}"/>
              </a:ext>
            </a:extLst>
          </p:cNvPr>
          <p:cNvSpPr txBox="1"/>
          <p:nvPr/>
        </p:nvSpPr>
        <p:spPr>
          <a:xfrm>
            <a:off x="1428306" y="1115818"/>
            <a:ext cx="1001109" cy="461665"/>
          </a:xfrm>
          <a:prstGeom prst="rect">
            <a:avLst/>
          </a:prstGeom>
          <a:noFill/>
        </p:spPr>
        <p:txBody>
          <a:bodyPr wrap="square" rtlCol="0">
            <a:spAutoFit/>
          </a:bodyPr>
          <a:lstStyle/>
          <a:p>
            <a:r>
              <a:rPr lang="en-GB" sz="2400" b="1" dirty="0" err="1">
                <a:solidFill>
                  <a:schemeClr val="accent1"/>
                </a:solidFill>
                <a:latin typeface="Century Gothic" panose="020B0502020202020204" pitchFamily="34" charset="0"/>
              </a:rPr>
              <a:t>PbS</a:t>
            </a:r>
            <a:endParaRPr lang="en-GB" sz="2400" b="1"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BF1BD86C-1661-A7DF-49EC-06E2DAAE6738}"/>
              </a:ext>
            </a:extLst>
          </p:cNvPr>
          <p:cNvSpPr txBox="1"/>
          <p:nvPr/>
        </p:nvSpPr>
        <p:spPr>
          <a:xfrm>
            <a:off x="1413792" y="2066818"/>
            <a:ext cx="2453358" cy="461665"/>
          </a:xfrm>
          <a:prstGeom prst="rect">
            <a:avLst/>
          </a:prstGeom>
          <a:noFill/>
        </p:spPr>
        <p:txBody>
          <a:bodyPr wrap="square" rtlCol="0">
            <a:spAutoFit/>
          </a:bodyPr>
          <a:lstStyle/>
          <a:p>
            <a:r>
              <a:rPr lang="en-GB" sz="2400" b="1" dirty="0" err="1">
                <a:solidFill>
                  <a:schemeClr val="accent1"/>
                </a:solidFill>
                <a:latin typeface="Century Gothic" panose="020B0502020202020204" pitchFamily="34" charset="0"/>
              </a:rPr>
              <a:t>A</a:t>
            </a:r>
            <a:r>
              <a:rPr lang="en-GB" sz="2400" b="1" baseline="-25000" dirty="0" err="1">
                <a:solidFill>
                  <a:schemeClr val="accent1"/>
                </a:solidFill>
                <a:latin typeface="Century Gothic" panose="020B0502020202020204" pitchFamily="34" charset="0"/>
              </a:rPr>
              <a:t>r</a:t>
            </a:r>
            <a:r>
              <a:rPr lang="en-GB" sz="2400" b="1" dirty="0">
                <a:solidFill>
                  <a:schemeClr val="accent1"/>
                </a:solidFill>
                <a:latin typeface="Century Gothic" panose="020B0502020202020204" pitchFamily="34" charset="0"/>
              </a:rPr>
              <a:t>   Pb = 207</a:t>
            </a:r>
          </a:p>
        </p:txBody>
      </p:sp>
      <p:sp>
        <p:nvSpPr>
          <p:cNvPr id="10" name="TextBox 9">
            <a:extLst>
              <a:ext uri="{FF2B5EF4-FFF2-40B4-BE49-F238E27FC236}">
                <a16:creationId xmlns:a16="http://schemas.microsoft.com/office/drawing/2014/main" id="{12E57574-EC15-19FF-941F-2A9FAB391C51}"/>
              </a:ext>
            </a:extLst>
          </p:cNvPr>
          <p:cNvSpPr txBox="1"/>
          <p:nvPr/>
        </p:nvSpPr>
        <p:spPr>
          <a:xfrm>
            <a:off x="2141543" y="2403211"/>
            <a:ext cx="1890903"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 = 32 </a:t>
            </a:r>
          </a:p>
        </p:txBody>
      </p:sp>
      <p:sp>
        <p:nvSpPr>
          <p:cNvPr id="12" name="TextBox 11">
            <a:extLst>
              <a:ext uri="{FF2B5EF4-FFF2-40B4-BE49-F238E27FC236}">
                <a16:creationId xmlns:a16="http://schemas.microsoft.com/office/drawing/2014/main" id="{88C0AFCE-2C82-53CA-79BB-72197B479AB0}"/>
              </a:ext>
            </a:extLst>
          </p:cNvPr>
          <p:cNvSpPr txBox="1"/>
          <p:nvPr/>
        </p:nvSpPr>
        <p:spPr>
          <a:xfrm>
            <a:off x="4688537" y="2066817"/>
            <a:ext cx="4445189"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M</a:t>
            </a:r>
            <a:r>
              <a:rPr lang="en-GB" sz="2400" b="1" baseline="-25000" dirty="0">
                <a:solidFill>
                  <a:schemeClr val="accent1"/>
                </a:solidFill>
                <a:latin typeface="Century Gothic" panose="020B0502020202020204" pitchFamily="34" charset="0"/>
              </a:rPr>
              <a:t>r</a:t>
            </a:r>
            <a:r>
              <a:rPr lang="en-GB" sz="2400" b="1" dirty="0">
                <a:solidFill>
                  <a:schemeClr val="accent1"/>
                </a:solidFill>
                <a:latin typeface="Century Gothic" panose="020B0502020202020204" pitchFamily="34" charset="0"/>
              </a:rPr>
              <a:t>      207 + 32 = 239</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BD5642-51CA-2496-139E-4179BC3B1D24}"/>
                  </a:ext>
                </a:extLst>
              </p:cNvPr>
              <p:cNvSpPr txBox="1"/>
              <p:nvPr/>
            </p:nvSpPr>
            <p:spPr>
              <a:xfrm>
                <a:off x="1097521" y="3443831"/>
                <a:ext cx="6948441" cy="586827"/>
              </a:xfrm>
              <a:prstGeom prst="rect">
                <a:avLst/>
              </a:prstGeom>
              <a:solidFill>
                <a:schemeClr val="bg1"/>
              </a:solidFill>
            </p:spPr>
            <p:txBody>
              <a:bodyPr wrap="none" lIns="0" tIns="0" rIns="0" bIns="0" rtlCol="0">
                <a:spAutoFit/>
              </a:bodyPr>
              <a:lstStyle/>
              <a:p>
                <a14:m>
                  <m:oMath xmlns:m="http://schemas.openxmlformats.org/officeDocument/2006/math">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𝒃𝒚</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𝒎𝒂𝒔𝒔</m:t>
                    </m:r>
                    <m:r>
                      <a:rPr lang="en-GB" sz="2400" b="1" i="1" smtClean="0">
                        <a:solidFill>
                          <a:srgbClr val="4472C4"/>
                        </a:solidFill>
                        <a:latin typeface="Cambria Math" panose="02040503050406030204" pitchFamily="18" charset="0"/>
                      </a:rPr>
                      <m:t>= </m:t>
                    </m:r>
                    <m:f>
                      <m:fPr>
                        <m:ctrlPr>
                          <a:rPr lang="en-GB" sz="2400" b="1" i="1" smtClean="0">
                            <a:solidFill>
                              <a:srgbClr val="4472C4"/>
                            </a:solidFill>
                            <a:latin typeface="Cambria Math" panose="02040503050406030204" pitchFamily="18" charset="0"/>
                          </a:rPr>
                        </m:ctrlPr>
                      </m:fPr>
                      <m:num>
                        <m:r>
                          <a:rPr lang="en-GB" sz="2400" b="1" i="1" smtClean="0">
                            <a:solidFill>
                              <a:srgbClr val="4472C4"/>
                            </a:solidFill>
                            <a:latin typeface="Cambria Math" panose="02040503050406030204" pitchFamily="18" charset="0"/>
                          </a:rPr>
                          <m:t>𝑨</m:t>
                        </m:r>
                        <m:r>
                          <a:rPr lang="en-GB" sz="2400" b="1" i="1" baseline="-25000" smtClean="0">
                            <a:solidFill>
                              <a:srgbClr val="4472C4"/>
                            </a:solidFill>
                            <a:latin typeface="Cambria Math" panose="02040503050406030204" pitchFamily="18" charset="0"/>
                          </a:rPr>
                          <m:t>𝒓</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𝒙</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𝒏𝒖𝒎𝒃𝒆𝒓</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𝒐𝒇</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𝒂𝒕𝒐𝒎𝒔</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𝒊𝒏</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𝒂</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𝒄𝒐𝒎𝒑𝒐𝒖𝒏𝒅</m:t>
                        </m:r>
                      </m:num>
                      <m:den>
                        <m:r>
                          <a:rPr lang="en-GB" sz="2400" b="1" i="1" smtClean="0">
                            <a:solidFill>
                              <a:srgbClr val="4472C4"/>
                            </a:solidFill>
                            <a:latin typeface="Cambria Math" panose="02040503050406030204" pitchFamily="18" charset="0"/>
                          </a:rPr>
                          <m:t>𝑴</m:t>
                        </m:r>
                        <m:r>
                          <a:rPr lang="en-GB" sz="2400" b="1" i="1" baseline="-25000" smtClean="0">
                            <a:solidFill>
                              <a:srgbClr val="4472C4"/>
                            </a:solidFill>
                            <a:latin typeface="Cambria Math" panose="02040503050406030204" pitchFamily="18" charset="0"/>
                          </a:rPr>
                          <m:t>𝒓</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𝒐𝒇</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𝒕𝒉𝒆</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𝒄𝒐𝒎𝒑𝒐𝒖𝒏𝒅</m:t>
                        </m:r>
                      </m:den>
                    </m:f>
                  </m:oMath>
                </a14:m>
                <a:r>
                  <a:rPr lang="en-GB" sz="2400" b="1" dirty="0">
                    <a:solidFill>
                      <a:srgbClr val="4472C4"/>
                    </a:solidFill>
                    <a:latin typeface="Century Gothic" panose="020B0502020202020204" pitchFamily="34" charset="0"/>
                  </a:rPr>
                  <a:t> x 100</a:t>
                </a:r>
              </a:p>
            </p:txBody>
          </p:sp>
        </mc:Choice>
        <mc:Fallback xmlns="">
          <p:sp>
            <p:nvSpPr>
              <p:cNvPr id="15" name="TextBox 14">
                <a:extLst>
                  <a:ext uri="{FF2B5EF4-FFF2-40B4-BE49-F238E27FC236}">
                    <a16:creationId xmlns:a16="http://schemas.microsoft.com/office/drawing/2014/main" id="{33BD5642-51CA-2496-139E-4179BC3B1D24}"/>
                  </a:ext>
                </a:extLst>
              </p:cNvPr>
              <p:cNvSpPr txBox="1">
                <a:spLocks noRot="1" noChangeAspect="1" noMove="1" noResize="1" noEditPoints="1" noAdjustHandles="1" noChangeArrowheads="1" noChangeShapeType="1" noTextEdit="1"/>
              </p:cNvSpPr>
              <p:nvPr/>
            </p:nvSpPr>
            <p:spPr>
              <a:xfrm>
                <a:off x="1097521" y="3443831"/>
                <a:ext cx="6948441" cy="586827"/>
              </a:xfrm>
              <a:prstGeom prst="rect">
                <a:avLst/>
              </a:prstGeom>
              <a:blipFill>
                <a:blip r:embed="rId4"/>
                <a:stretch>
                  <a:fillRect l="-1642" t="-6383" r="-1825" b="-19149"/>
                </a:stretch>
              </a:blipFill>
            </p:spPr>
            <p:txBody>
              <a:bodyPr/>
              <a:lstStyle/>
              <a:p>
                <a:r>
                  <a:rPr lang="en-GB">
                    <a:noFill/>
                  </a:rPr>
                  <a:t> </a:t>
                </a:r>
              </a:p>
            </p:txBody>
          </p:sp>
        </mc:Fallback>
      </mc:AlternateContent>
      <p:pic>
        <p:nvPicPr>
          <p:cNvPr id="17" name="Picture 16">
            <a:extLst>
              <a:ext uri="{FF2B5EF4-FFF2-40B4-BE49-F238E27FC236}">
                <a16:creationId xmlns:a16="http://schemas.microsoft.com/office/drawing/2014/main" id="{B6A9D4E4-C116-41C6-EEF2-1ABA004576EE}"/>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487668" y="5210121"/>
            <a:ext cx="11010142" cy="106412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34B58F-D405-5A86-E809-9B836F844937}"/>
                  </a:ext>
                </a:extLst>
              </p:cNvPr>
              <p:cNvSpPr txBox="1"/>
              <p:nvPr/>
            </p:nvSpPr>
            <p:spPr>
              <a:xfrm>
                <a:off x="1126549" y="4081658"/>
                <a:ext cx="3665491" cy="533608"/>
              </a:xfrm>
              <a:prstGeom prst="rect">
                <a:avLst/>
              </a:prstGeom>
              <a:solidFill>
                <a:schemeClr val="bg1"/>
              </a:solidFill>
            </p:spPr>
            <p:txBody>
              <a:bodyPr wrap="none" lIns="0" tIns="0" rIns="0" bIns="0" rtlCol="0">
                <a:spAutoFit/>
              </a:bodyPr>
              <a:lstStyle/>
              <a:p>
                <a14:m>
                  <m:oMath xmlns:m="http://schemas.openxmlformats.org/officeDocument/2006/math">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𝒃𝒚</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𝒎𝒂𝒔𝒔</m:t>
                    </m:r>
                    <m:r>
                      <a:rPr lang="en-GB" sz="2400" b="1" i="1" smtClean="0">
                        <a:solidFill>
                          <a:srgbClr val="4472C4"/>
                        </a:solidFill>
                        <a:latin typeface="Cambria Math" panose="02040503050406030204" pitchFamily="18" charset="0"/>
                      </a:rPr>
                      <m:t>= </m:t>
                    </m:r>
                    <m:f>
                      <m:fPr>
                        <m:ctrlPr>
                          <a:rPr lang="en-GB" sz="2400" b="1" i="1" smtClean="0">
                            <a:solidFill>
                              <a:srgbClr val="4472C4"/>
                            </a:solidFill>
                            <a:latin typeface="Cambria Math" panose="02040503050406030204" pitchFamily="18" charset="0"/>
                          </a:rPr>
                        </m:ctrlPr>
                      </m:fPr>
                      <m:num>
                        <m:r>
                          <a:rPr lang="en-GB" sz="2400" b="1" i="1" smtClean="0">
                            <a:solidFill>
                              <a:srgbClr val="4472C4"/>
                            </a:solidFill>
                            <a:latin typeface="Cambria Math" panose="02040503050406030204" pitchFamily="18" charset="0"/>
                          </a:rPr>
                          <m:t>𝟐𝟎𝟕</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𝒙</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𝟏</m:t>
                        </m:r>
                      </m:num>
                      <m:den>
                        <m:r>
                          <a:rPr lang="en-GB" sz="2400" b="1" i="1" smtClean="0">
                            <a:solidFill>
                              <a:srgbClr val="4472C4"/>
                            </a:solidFill>
                            <a:latin typeface="Cambria Math" panose="02040503050406030204" pitchFamily="18" charset="0"/>
                          </a:rPr>
                          <m:t>𝟐𝟑𝟗</m:t>
                        </m:r>
                      </m:den>
                    </m:f>
                  </m:oMath>
                </a14:m>
                <a:r>
                  <a:rPr lang="en-GB" sz="2400" b="1" dirty="0">
                    <a:solidFill>
                      <a:srgbClr val="4472C4"/>
                    </a:solidFill>
                    <a:latin typeface="Century Gothic" panose="020B0502020202020204" pitchFamily="34" charset="0"/>
                  </a:rPr>
                  <a:t> x 100</a:t>
                </a:r>
              </a:p>
            </p:txBody>
          </p:sp>
        </mc:Choice>
        <mc:Fallback xmlns="">
          <p:sp>
            <p:nvSpPr>
              <p:cNvPr id="18" name="TextBox 17">
                <a:extLst>
                  <a:ext uri="{FF2B5EF4-FFF2-40B4-BE49-F238E27FC236}">
                    <a16:creationId xmlns:a16="http://schemas.microsoft.com/office/drawing/2014/main" id="{7834B58F-D405-5A86-E809-9B836F844937}"/>
                  </a:ext>
                </a:extLst>
              </p:cNvPr>
              <p:cNvSpPr txBox="1">
                <a:spLocks noRot="1" noChangeAspect="1" noMove="1" noResize="1" noEditPoints="1" noAdjustHandles="1" noChangeArrowheads="1" noChangeShapeType="1" noTextEdit="1"/>
              </p:cNvSpPr>
              <p:nvPr/>
            </p:nvSpPr>
            <p:spPr>
              <a:xfrm>
                <a:off x="1126549" y="4081658"/>
                <a:ext cx="3665491" cy="533608"/>
              </a:xfrm>
              <a:prstGeom prst="rect">
                <a:avLst/>
              </a:prstGeom>
              <a:blipFill>
                <a:blip r:embed="rId6"/>
                <a:stretch>
                  <a:fillRect l="-2759" t="-9302" r="-4138" b="-1627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C64A75D-1F2F-12D6-8B08-A6AF6FDEE7ED}"/>
                  </a:ext>
                </a:extLst>
              </p:cNvPr>
              <p:cNvSpPr txBox="1"/>
              <p:nvPr/>
            </p:nvSpPr>
            <p:spPr>
              <a:xfrm>
                <a:off x="1097521" y="4629737"/>
                <a:ext cx="2992229" cy="369332"/>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𝒃𝒚</m:t>
                      </m:r>
                      <m:r>
                        <a:rPr lang="en-GB" sz="2400" b="1" i="1" smtClean="0">
                          <a:solidFill>
                            <a:srgbClr val="4472C4"/>
                          </a:solidFill>
                          <a:latin typeface="Cambria Math" panose="02040503050406030204" pitchFamily="18" charset="0"/>
                        </a:rPr>
                        <m:t> </m:t>
                      </m:r>
                      <m:r>
                        <a:rPr lang="en-GB" sz="2400" b="1" i="1" smtClean="0">
                          <a:solidFill>
                            <a:srgbClr val="4472C4"/>
                          </a:solidFill>
                          <a:latin typeface="Cambria Math" panose="02040503050406030204" pitchFamily="18" charset="0"/>
                        </a:rPr>
                        <m:t>𝒎𝒂𝒔𝒔</m:t>
                      </m:r>
                      <m:r>
                        <a:rPr lang="en-GB" sz="2400" b="1" i="1" smtClean="0">
                          <a:solidFill>
                            <a:srgbClr val="4472C4"/>
                          </a:solidFill>
                          <a:latin typeface="Cambria Math" panose="02040503050406030204" pitchFamily="18" charset="0"/>
                        </a:rPr>
                        <m:t>=</m:t>
                      </m:r>
                      <m:r>
                        <a:rPr lang="en-GB" sz="2400" b="1" i="1" smtClean="0">
                          <a:solidFill>
                            <a:srgbClr val="4472C4"/>
                          </a:solidFill>
                          <a:latin typeface="Cambria Math" panose="02040503050406030204" pitchFamily="18" charset="0"/>
                        </a:rPr>
                        <m:t>𝟖𝟔</m:t>
                      </m:r>
                      <m:r>
                        <a:rPr lang="en-GB" sz="2400" b="1" i="1" smtClean="0">
                          <a:solidFill>
                            <a:srgbClr val="4472C4"/>
                          </a:solidFill>
                          <a:latin typeface="Cambria Math" panose="02040503050406030204" pitchFamily="18" charset="0"/>
                        </a:rPr>
                        <m:t>.</m:t>
                      </m:r>
                      <m:r>
                        <a:rPr lang="en-GB" sz="2400" b="1" i="1" smtClean="0">
                          <a:solidFill>
                            <a:srgbClr val="4472C4"/>
                          </a:solidFill>
                          <a:latin typeface="Cambria Math" panose="02040503050406030204" pitchFamily="18" charset="0"/>
                        </a:rPr>
                        <m:t>𝟔</m:t>
                      </m:r>
                      <m:r>
                        <a:rPr lang="en-GB" sz="2400" b="1" i="1" smtClean="0">
                          <a:solidFill>
                            <a:srgbClr val="4472C4"/>
                          </a:solidFill>
                          <a:latin typeface="Cambria Math" panose="02040503050406030204" pitchFamily="18" charset="0"/>
                        </a:rPr>
                        <m:t>%</m:t>
                      </m:r>
                    </m:oMath>
                  </m:oMathPara>
                </a14:m>
                <a:endParaRPr lang="en-GB" sz="2400" b="1" dirty="0">
                  <a:solidFill>
                    <a:srgbClr val="4472C4"/>
                  </a:solidFill>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FC64A75D-1F2F-12D6-8B08-A6AF6FDEE7ED}"/>
                  </a:ext>
                </a:extLst>
              </p:cNvPr>
              <p:cNvSpPr txBox="1">
                <a:spLocks noRot="1" noChangeAspect="1" noMove="1" noResize="1" noEditPoints="1" noAdjustHandles="1" noChangeArrowheads="1" noChangeShapeType="1" noTextEdit="1"/>
              </p:cNvSpPr>
              <p:nvPr/>
            </p:nvSpPr>
            <p:spPr>
              <a:xfrm>
                <a:off x="1097521" y="4629737"/>
                <a:ext cx="2992229" cy="369332"/>
              </a:xfrm>
              <a:prstGeom prst="rect">
                <a:avLst/>
              </a:prstGeom>
              <a:blipFill>
                <a:blip r:embed="rId7"/>
                <a:stretch>
                  <a:fillRect l="-1688" t="-6667" r="-1688" b="-40000"/>
                </a:stretch>
              </a:blipFill>
            </p:spPr>
            <p:txBody>
              <a:bodyPr/>
              <a:lstStyle/>
              <a:p>
                <a:r>
                  <a:rPr lang="en-GB">
                    <a:noFill/>
                  </a:rPr>
                  <a:t> </a:t>
                </a:r>
              </a:p>
            </p:txBody>
          </p:sp>
        </mc:Fallback>
      </mc:AlternateContent>
      <p:sp>
        <p:nvSpPr>
          <p:cNvPr id="23" name="TextBox 22">
            <a:extLst>
              <a:ext uri="{FF2B5EF4-FFF2-40B4-BE49-F238E27FC236}">
                <a16:creationId xmlns:a16="http://schemas.microsoft.com/office/drawing/2014/main" id="{FC4B1CFC-B434-AA4E-5F07-AFC0A8C2538F}"/>
              </a:ext>
            </a:extLst>
          </p:cNvPr>
          <p:cNvSpPr txBox="1"/>
          <p:nvPr/>
        </p:nvSpPr>
        <p:spPr>
          <a:xfrm>
            <a:off x="949066" y="5490897"/>
            <a:ext cx="10548743" cy="1200329"/>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Ionic because lead is a metal and sulphur is a non-metal. Lead forms a positive ion and sulphur forms a negative ion which is required for an ionic bond.</a:t>
            </a:r>
          </a:p>
        </p:txBody>
      </p:sp>
    </p:spTree>
    <p:extLst>
      <p:ext uri="{BB962C8B-B14F-4D97-AF65-F5344CB8AC3E}">
        <p14:creationId xmlns:p14="http://schemas.microsoft.com/office/powerpoint/2010/main" val="189137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0" grpId="0"/>
      <p:bldP spid="12" grpId="0"/>
      <p:bldP spid="15" grpId="0" animBg="1"/>
      <p:bldP spid="18" grpId="0" animBg="1"/>
      <p:bldP spid="20"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59338D-A5EC-690D-29AE-BF9EFF082F58}"/>
              </a:ext>
            </a:extLst>
          </p:cNvPr>
          <p:cNvPicPr>
            <a:picLocks noChangeAspect="1"/>
          </p:cNvPicPr>
          <p:nvPr/>
        </p:nvPicPr>
        <p:blipFill>
          <a:blip r:embed="rId3"/>
          <a:stretch>
            <a:fillRect/>
          </a:stretch>
        </p:blipFill>
        <p:spPr>
          <a:xfrm>
            <a:off x="540000" y="719999"/>
            <a:ext cx="9576767" cy="6105712"/>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3" name="TextBox 2">
            <a:extLst>
              <a:ext uri="{FF2B5EF4-FFF2-40B4-BE49-F238E27FC236}">
                <a16:creationId xmlns:a16="http://schemas.microsoft.com/office/drawing/2014/main" id="{4C6AE249-7959-C2EA-70DC-79D585E437FB}"/>
              </a:ext>
            </a:extLst>
          </p:cNvPr>
          <p:cNvSpPr txBox="1"/>
          <p:nvPr/>
        </p:nvSpPr>
        <p:spPr>
          <a:xfrm>
            <a:off x="1975994" y="3004157"/>
            <a:ext cx="572020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 </a:t>
            </a:r>
            <a:r>
              <a:rPr lang="en-GB" sz="2400" b="1" dirty="0" err="1">
                <a:solidFill>
                  <a:schemeClr val="accent1"/>
                </a:solidFill>
                <a:latin typeface="Century Gothic" panose="020B0502020202020204" pitchFamily="34" charset="0"/>
              </a:rPr>
              <a:t>PbS</a:t>
            </a:r>
            <a:r>
              <a:rPr lang="en-GB" sz="2400" b="1" dirty="0">
                <a:solidFill>
                  <a:schemeClr val="accent1"/>
                </a:solidFill>
                <a:latin typeface="Century Gothic" panose="020B0502020202020204" pitchFamily="34" charset="0"/>
              </a:rPr>
              <a:t> + 3 O</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 </a:t>
            </a:r>
            <a:r>
              <a:rPr lang="en-GB" sz="2400" b="1" dirty="0">
                <a:solidFill>
                  <a:schemeClr val="accent1"/>
                </a:solidFill>
                <a:latin typeface="Century Gothic" panose="020B0502020202020204" pitchFamily="34" charset="0"/>
                <a:sym typeface="Wingdings" panose="05000000000000000000" pitchFamily="2" charset="2"/>
              </a:rPr>
              <a:t> 2 </a:t>
            </a:r>
            <a:r>
              <a:rPr lang="en-GB" sz="2400" b="1" dirty="0" err="1">
                <a:solidFill>
                  <a:schemeClr val="accent1"/>
                </a:solidFill>
                <a:latin typeface="Century Gothic" panose="020B0502020202020204" pitchFamily="34" charset="0"/>
                <a:sym typeface="Wingdings" panose="05000000000000000000" pitchFamily="2" charset="2"/>
              </a:rPr>
              <a:t>PbO</a:t>
            </a:r>
            <a:r>
              <a:rPr lang="en-GB" sz="2400" b="1" dirty="0">
                <a:solidFill>
                  <a:schemeClr val="accent1"/>
                </a:solidFill>
                <a:latin typeface="Century Gothic" panose="020B0502020202020204" pitchFamily="34" charset="0"/>
                <a:sym typeface="Wingdings" panose="05000000000000000000" pitchFamily="2" charset="2"/>
              </a:rPr>
              <a:t> + 2 SO</a:t>
            </a:r>
            <a:r>
              <a:rPr lang="en-GB" sz="2400" b="1" baseline="-25000" dirty="0">
                <a:solidFill>
                  <a:schemeClr val="accent1"/>
                </a:solidFill>
                <a:latin typeface="Century Gothic" panose="020B0502020202020204" pitchFamily="34" charset="0"/>
                <a:sym typeface="Wingdings" panose="05000000000000000000" pitchFamily="2" charset="2"/>
              </a:rPr>
              <a:t>2</a:t>
            </a:r>
            <a:endParaRPr lang="en-GB" sz="2400" b="1"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C96E2FE0-BE01-104B-A4AC-13B67F5567DE}"/>
              </a:ext>
            </a:extLst>
          </p:cNvPr>
          <p:cNvSpPr txBox="1"/>
          <p:nvPr/>
        </p:nvSpPr>
        <p:spPr>
          <a:xfrm>
            <a:off x="1995044" y="3536279"/>
            <a:ext cx="375805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 </a:t>
            </a:r>
            <a:r>
              <a:rPr lang="en-GB" sz="2400" b="1" dirty="0" err="1">
                <a:solidFill>
                  <a:schemeClr val="accent1"/>
                </a:solidFill>
                <a:latin typeface="Century Gothic" panose="020B0502020202020204" pitchFamily="34" charset="0"/>
              </a:rPr>
              <a:t>PbO</a:t>
            </a:r>
            <a:r>
              <a:rPr lang="en-GB" sz="2400" b="1" dirty="0">
                <a:solidFill>
                  <a:schemeClr val="accent1"/>
                </a:solidFill>
                <a:latin typeface="Century Gothic" panose="020B0502020202020204" pitchFamily="34" charset="0"/>
              </a:rPr>
              <a:t> + C </a:t>
            </a:r>
            <a:r>
              <a:rPr lang="en-GB" sz="2400" b="1" dirty="0">
                <a:solidFill>
                  <a:schemeClr val="accent1"/>
                </a:solidFill>
                <a:latin typeface="Century Gothic" panose="020B0502020202020204" pitchFamily="34" charset="0"/>
                <a:sym typeface="Wingdings" panose="05000000000000000000" pitchFamily="2" charset="2"/>
              </a:rPr>
              <a:t> 2 Pb + CO</a:t>
            </a:r>
            <a:r>
              <a:rPr lang="en-GB" sz="2400" b="1" baseline="-25000" dirty="0">
                <a:solidFill>
                  <a:schemeClr val="accent1"/>
                </a:solidFill>
                <a:latin typeface="Century Gothic" panose="020B0502020202020204" pitchFamily="34" charset="0"/>
                <a:sym typeface="Wingdings" panose="05000000000000000000" pitchFamily="2" charset="2"/>
              </a:rPr>
              <a:t>2</a:t>
            </a:r>
            <a:endParaRPr lang="en-GB" sz="2400" b="1"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CF432CA3-4314-153F-25BB-AD43A97E8E8A}"/>
              </a:ext>
            </a:extLst>
          </p:cNvPr>
          <p:cNvSpPr txBox="1"/>
          <p:nvPr/>
        </p:nvSpPr>
        <p:spPr>
          <a:xfrm>
            <a:off x="7830158" y="4055094"/>
            <a:ext cx="40005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1</a:t>
            </a:r>
          </a:p>
        </p:txBody>
      </p:sp>
      <p:sp>
        <p:nvSpPr>
          <p:cNvPr id="9" name="TextBox 8">
            <a:extLst>
              <a:ext uri="{FF2B5EF4-FFF2-40B4-BE49-F238E27FC236}">
                <a16:creationId xmlns:a16="http://schemas.microsoft.com/office/drawing/2014/main" id="{B2E013F1-9190-786B-CF58-794123FB1325}"/>
              </a:ext>
            </a:extLst>
          </p:cNvPr>
          <p:cNvSpPr txBox="1"/>
          <p:nvPr/>
        </p:nvSpPr>
        <p:spPr>
          <a:xfrm>
            <a:off x="7859341" y="4658803"/>
            <a:ext cx="40005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a:t>
            </a:r>
          </a:p>
        </p:txBody>
      </p:sp>
      <p:sp>
        <p:nvSpPr>
          <p:cNvPr id="10" name="TextBox 9">
            <a:extLst>
              <a:ext uri="{FF2B5EF4-FFF2-40B4-BE49-F238E27FC236}">
                <a16:creationId xmlns:a16="http://schemas.microsoft.com/office/drawing/2014/main" id="{CF566996-5748-A72C-8DA5-FFC068F7C1BA}"/>
              </a:ext>
            </a:extLst>
          </p:cNvPr>
          <p:cNvSpPr txBox="1"/>
          <p:nvPr/>
        </p:nvSpPr>
        <p:spPr>
          <a:xfrm>
            <a:off x="1594993" y="5907168"/>
            <a:ext cx="8521773" cy="830997"/>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Copper is less reactive than lead so a displacement reaction will not happen.</a:t>
            </a:r>
          </a:p>
        </p:txBody>
      </p:sp>
    </p:spTree>
    <p:extLst>
      <p:ext uri="{BB962C8B-B14F-4D97-AF65-F5344CB8AC3E}">
        <p14:creationId xmlns:p14="http://schemas.microsoft.com/office/powerpoint/2010/main" val="267621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1950039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5468C-52AC-0F48-B9C0-E22F564E44E5}"/>
              </a:ext>
            </a:extLst>
          </p:cNvPr>
          <p:cNvSpPr>
            <a:spLocks noGrp="1"/>
          </p:cNvSpPr>
          <p:nvPr>
            <p:ph type="title"/>
          </p:nvPr>
        </p:nvSpPr>
        <p:spPr/>
        <p:txBody>
          <a:bodyPr/>
          <a:lstStyle/>
          <a:p>
            <a:r>
              <a:rPr lang="en-GB" dirty="0">
                <a:latin typeface="Century Gothic" panose="020B0502020202020204" pitchFamily="34" charset="0"/>
              </a:rPr>
              <a:t>Extracting Metals by Reduction with Carbon activity</a:t>
            </a:r>
          </a:p>
        </p:txBody>
      </p:sp>
      <p:pic>
        <p:nvPicPr>
          <p:cNvPr id="4" name="Picture 3" descr="Graphical user interface, text, application&#10;&#10;Description automatically generated">
            <a:extLst>
              <a:ext uri="{FF2B5EF4-FFF2-40B4-BE49-F238E27FC236}">
                <a16:creationId xmlns:a16="http://schemas.microsoft.com/office/drawing/2014/main" id="{E605AA68-0D2D-824E-9832-7AE6539A5B4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850000" y="871976"/>
            <a:ext cx="4217426" cy="5986024"/>
          </a:xfrm>
          <a:prstGeom prst="rect">
            <a:avLst/>
          </a:prstGeom>
          <a:ln>
            <a:solidFill>
              <a:schemeClr val="tx1"/>
            </a:solidFill>
          </a:ln>
        </p:spPr>
      </p:pic>
      <p:pic>
        <p:nvPicPr>
          <p:cNvPr id="5" name="Picture 4" descr="Text, application&#10;&#10;Description automatically generated">
            <a:extLst>
              <a:ext uri="{FF2B5EF4-FFF2-40B4-BE49-F238E27FC236}">
                <a16:creationId xmlns:a16="http://schemas.microsoft.com/office/drawing/2014/main" id="{EED468CF-88F9-CFF4-63BC-D8F01A52385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61545" y="871976"/>
            <a:ext cx="4217426" cy="5976897"/>
          </a:xfrm>
          <a:prstGeom prst="rect">
            <a:avLst/>
          </a:prstGeom>
          <a:ln>
            <a:solidFill>
              <a:schemeClr val="tx1"/>
            </a:solidFill>
          </a:ln>
        </p:spPr>
      </p:pic>
    </p:spTree>
    <p:extLst>
      <p:ext uri="{BB962C8B-B14F-4D97-AF65-F5344CB8AC3E}">
        <p14:creationId xmlns:p14="http://schemas.microsoft.com/office/powerpoint/2010/main" val="1831836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p:txBody>
          <a:bodyPr>
            <a:noAutofit/>
          </a:bodyPr>
          <a:lstStyle/>
          <a:p>
            <a:r>
              <a:rPr lang="en-GB">
                <a:latin typeface="Century Gothic" panose="020B0502020202020204" pitchFamily="34" charset="0"/>
              </a:rPr>
              <a:t>Explain: </a:t>
            </a:r>
            <a:r>
              <a:rPr lang="en-GB" i="1">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8" y="1360475"/>
            <a:ext cx="7333146" cy="1631216"/>
          </a:xfrm>
          <a:prstGeom prst="rect">
            <a:avLst/>
          </a:prstGeom>
          <a:noFill/>
          <a:ln>
            <a:noFill/>
          </a:ln>
        </p:spPr>
        <p:txBody>
          <a:bodyPr wrap="square" rtlCol="0">
            <a:spAutoFit/>
          </a:bodyPr>
          <a:lstStyle/>
          <a:p>
            <a:r>
              <a:rPr lang="en-US" sz="2000" dirty="0">
                <a:latin typeface="Century Gothic" panose="020B0502020202020204" pitchFamily="34" charset="0"/>
              </a:rPr>
              <a:t>Copper sulfate is a blue liquid. When it reacts with magnesium, the blue colour disappears. </a:t>
            </a:r>
          </a:p>
          <a:p>
            <a:endParaRPr lang="en-US" sz="2000" b="1" dirty="0">
              <a:solidFill>
                <a:srgbClr val="009193"/>
              </a:solidFill>
              <a:latin typeface="Century Gothic" panose="020B0502020202020204" pitchFamily="34" charset="0"/>
            </a:endParaRPr>
          </a:p>
          <a:p>
            <a:r>
              <a:rPr lang="en-US" sz="2000" b="1" dirty="0">
                <a:solidFill>
                  <a:srgbClr val="009193"/>
                </a:solidFill>
                <a:latin typeface="Century Gothic" panose="020B0502020202020204" pitchFamily="34" charset="0"/>
              </a:rPr>
              <a:t>Explain</a:t>
            </a:r>
            <a:r>
              <a:rPr lang="en-US" sz="2000" dirty="0">
                <a:latin typeface="Century Gothic" panose="020B0502020202020204" pitchFamily="34" charset="0"/>
              </a:rPr>
              <a:t> why the blue colour disappears during this reaction.</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3820074"/>
            <a:ext cx="7538597" cy="286232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Magnesium is more reactive than copper</a:t>
            </a:r>
          </a:p>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Because it is higher up on the reactivity series</a:t>
            </a:r>
          </a:p>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Therefore, magnesium will react with copper sulfate</a:t>
            </a:r>
          </a:p>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Magnesium displaces copper</a:t>
            </a:r>
          </a:p>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In this reaction, the products are magnesium sulfate and copper</a:t>
            </a:r>
          </a:p>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As the copper sulfate reacts, there is less copper sulfate in the test tube and more magnesium sulfate</a:t>
            </a:r>
          </a:p>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Therefore, the blue colour disappears</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18037" y="334692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7930885" y="1052938"/>
            <a:ext cx="3150286" cy="2862322"/>
          </a:xfrm>
          <a:prstGeom prst="rect">
            <a:avLst/>
          </a:prstGeom>
        </p:spPr>
        <p:txBody>
          <a:bodyPr wrap="square">
            <a:spAutoFit/>
          </a:bodyPr>
          <a:lstStyle/>
          <a:p>
            <a:r>
              <a:rPr lang="en-GB" sz="2000" dirty="0">
                <a:latin typeface="Century Gothic" panose="020B0502020202020204" pitchFamily="34" charset="0"/>
              </a:rPr>
              <a:t>To ‘explain’ your answer should:</a:t>
            </a:r>
          </a:p>
          <a:p>
            <a:endParaRPr lang="en-GB" sz="2000" dirty="0">
              <a:latin typeface="Century Gothic" panose="020B0502020202020204" pitchFamily="34" charset="0"/>
            </a:endParaRPr>
          </a:p>
          <a:p>
            <a:pPr indent="-285750">
              <a:buFont typeface="Arial" panose="020B0604020202020204" pitchFamily="34" charset="0"/>
              <a:buChar char="•"/>
            </a:pPr>
            <a:r>
              <a:rPr lang="en-GB" sz="2000" dirty="0">
                <a:latin typeface="Century Gothic" panose="020B0502020202020204" pitchFamily="34" charset="0"/>
              </a:rPr>
              <a:t>Begin with a </a:t>
            </a:r>
            <a:r>
              <a:rPr lang="en-GB" sz="2000" b="1" dirty="0">
                <a:latin typeface="Century Gothic" panose="020B0502020202020204" pitchFamily="34" charset="0"/>
              </a:rPr>
              <a:t>scientific statement</a:t>
            </a:r>
            <a:r>
              <a:rPr lang="en-GB" sz="2000" dirty="0">
                <a:latin typeface="Century Gothic" panose="020B0502020202020204" pitchFamily="34" charset="0"/>
              </a:rPr>
              <a:t>. </a:t>
            </a:r>
          </a:p>
          <a:p>
            <a:pPr indent="-285750">
              <a:buFont typeface="Arial" panose="020B0604020202020204" pitchFamily="34" charset="0"/>
              <a:buChar char="•"/>
            </a:pPr>
            <a:r>
              <a:rPr lang="en-GB" sz="2000" dirty="0">
                <a:latin typeface="Century Gothic" panose="020B0502020202020204" pitchFamily="34" charset="0"/>
              </a:rPr>
              <a:t>Use ‘this means that’, ‘because’ or ‘so’ </a:t>
            </a:r>
            <a:r>
              <a:rPr lang="en-GB" sz="2000" b="1" dirty="0">
                <a:latin typeface="Century Gothic" panose="020B0502020202020204" pitchFamily="34" charset="0"/>
              </a:rPr>
              <a:t>to link your statement to the question</a:t>
            </a:r>
            <a:r>
              <a:rPr lang="en-GB" sz="2000" dirty="0">
                <a:latin typeface="Century Gothic" panose="020B0502020202020204" pitchFamily="34" charset="0"/>
              </a:rPr>
              <a:t>.</a:t>
            </a:r>
          </a:p>
        </p:txBody>
      </p:sp>
    </p:spTree>
    <p:extLst>
      <p:ext uri="{BB962C8B-B14F-4D97-AF65-F5344CB8AC3E}">
        <p14:creationId xmlns:p14="http://schemas.microsoft.com/office/powerpoint/2010/main" val="2908064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56938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Extracting Less Reactive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1. </a:t>
            </a:r>
            <a:r>
              <a:rPr lang="en-GB" sz="2400" dirty="0">
                <a:solidFill>
                  <a:schemeClr val="dk1"/>
                </a:solidFill>
                <a:latin typeface="Century Gothic"/>
                <a:ea typeface="Century Gothic"/>
                <a:cs typeface="Century Gothic"/>
                <a:sym typeface="Century Gothic"/>
              </a:rPr>
              <a:t>What metal undergoes rusting?</a:t>
            </a:r>
            <a:endParaRPr lang="en-GB" sz="2400" b="0" i="0" u="none" strike="noStrike" cap="none" dirty="0">
              <a:solidFill>
                <a:schemeClr val="dk1"/>
              </a:solidFill>
              <a:latin typeface="Century Gothic"/>
              <a:ea typeface="Century Gothic"/>
              <a:cs typeface="Century Gothic"/>
              <a:sym typeface="Century Gothic"/>
            </a:endParaRPr>
          </a:p>
          <a:p>
            <a:pPr marL="457200" marR="0" lvl="0" indent="-304800" algn="l" rtl="0">
              <a:lnSpc>
                <a:spcPct val="100000"/>
              </a:lnSpc>
              <a:spcBef>
                <a:spcPts val="0"/>
              </a:spcBef>
              <a:spcAft>
                <a:spcPts val="0"/>
              </a:spcAft>
              <a:buClr>
                <a:schemeClr val="dk1"/>
              </a:buClr>
              <a:buSzPts val="2400"/>
              <a:buFont typeface="Calibri"/>
              <a:buNone/>
            </a:pPr>
            <a:endParaRPr sz="2400" b="0" i="0" u="none" strike="noStrike" cap="none" dirty="0">
              <a:solidFill>
                <a:schemeClr val="dk1"/>
              </a:solidFill>
              <a:latin typeface="Century Gothic"/>
              <a:ea typeface="Century Gothic"/>
              <a:cs typeface="Century Gothic"/>
              <a:sym typeface="Century Gothic"/>
            </a:endParaRPr>
          </a:p>
          <a:p>
            <a:pPr lvl="0">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2. What </a:t>
            </a:r>
            <a:r>
              <a:rPr lang="en-GB" sz="2400" dirty="0">
                <a:solidFill>
                  <a:schemeClr val="dk1"/>
                </a:solidFill>
                <a:latin typeface="Century Gothic"/>
                <a:ea typeface="Century Gothic"/>
                <a:cs typeface="Century Gothic"/>
                <a:sym typeface="Century Gothic"/>
              </a:rPr>
              <a:t>other substances are</a:t>
            </a:r>
            <a:r>
              <a:rPr lang="en-GB" sz="2400" b="0" i="0" u="none" strike="noStrike" cap="none" dirty="0">
                <a:solidFill>
                  <a:schemeClr val="dk1"/>
                </a:solidFill>
                <a:latin typeface="Century Gothic"/>
                <a:ea typeface="Century Gothic"/>
                <a:cs typeface="Century Gothic"/>
                <a:sym typeface="Century Gothic"/>
              </a:rPr>
              <a:t> required for this metal to rust?</a:t>
            </a:r>
          </a:p>
          <a:p>
            <a:pPr marR="0" lvl="0" algn="l" rtl="0">
              <a:lnSpc>
                <a:spcPct val="100000"/>
              </a:lnSpc>
              <a:spcBef>
                <a:spcPts val="0"/>
              </a:spcBef>
              <a:spcAft>
                <a:spcPts val="0"/>
              </a:spcAft>
              <a:buClr>
                <a:schemeClr val="dk1"/>
              </a:buClr>
              <a:buSzPts val="2400"/>
            </a:pPr>
            <a:endParaRPr sz="2400" b="0" i="0" u="none" strike="noStrike" cap="none" dirty="0">
              <a:solidFill>
                <a:schemeClr val="dk1"/>
              </a:solidFill>
              <a:latin typeface="Century Gothic"/>
              <a:ea typeface="Century Gothic"/>
              <a:cs typeface="Century Gothic"/>
              <a:sym typeface="Century Gothic"/>
            </a:endParaRPr>
          </a:p>
          <a:p>
            <a:pPr lvl="0">
              <a:buClr>
                <a:schemeClr val="dk1"/>
              </a:buClr>
              <a:buSzPts val="2400"/>
            </a:pPr>
            <a:r>
              <a:rPr lang="en-GB" sz="2400" dirty="0">
                <a:solidFill>
                  <a:schemeClr val="dk1"/>
                </a:solidFill>
                <a:latin typeface="Century Gothic"/>
                <a:ea typeface="Century Gothic"/>
                <a:cs typeface="Century Gothic"/>
                <a:sym typeface="Century Gothic"/>
              </a:rPr>
              <a:t>3. What is formed when a metal reacts with an acid?</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4. When hydrogen gas is produced, what might be observed during the reaction?</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a:p>
            <a:pPr lvl="0">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5. </a:t>
            </a:r>
            <a:r>
              <a:rPr lang="en-GB" sz="2400" dirty="0">
                <a:solidFill>
                  <a:schemeClr val="dk1"/>
                </a:solidFill>
                <a:latin typeface="Century Gothic"/>
                <a:ea typeface="Century Gothic"/>
                <a:cs typeface="Century Gothic"/>
                <a:sym typeface="Century Gothic"/>
              </a:rPr>
              <a:t>Write down the symbol used to separate the reactants and products in a chemical reaction.</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2" y="1945339"/>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Iron</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19462" y="2736496"/>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Water and oxygen</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71941" y="3484264"/>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 salt and hydrogen gas</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2" y="4562300"/>
            <a:ext cx="764663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Bubbles (effervescence)</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19461" y="5672977"/>
            <a:ext cx="7646635" cy="584735"/>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3200" b="1" dirty="0">
                <a:solidFill>
                  <a:schemeClr val="accent1"/>
                </a:solidFill>
                <a:sym typeface="Arial"/>
              </a:rPr>
              <a:t>→</a:t>
            </a:r>
            <a:endParaRPr sz="2400" b="1" i="0" u="none" strike="noStrike" cap="none" dirty="0">
              <a:solidFill>
                <a:schemeClr val="accent1"/>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73E62A64-B10E-F7E5-95FB-FC70A8A032D5}"/>
              </a:ext>
            </a:extLst>
          </p:cNvPr>
          <p:cNvPicPr>
            <a:picLocks noChangeAspect="1"/>
          </p:cNvPicPr>
          <p:nvPr/>
        </p:nvPicPr>
        <p:blipFill>
          <a:blip r:embed="rId3" cstate="hq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18447" y="832767"/>
            <a:ext cx="10863106" cy="1938992"/>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Which answer correctly describes the reaction between lithium and aluminium oxide?</a:t>
            </a:r>
          </a:p>
          <a:p>
            <a:pPr marL="342900" indent="-342900">
              <a:buFont typeface="Wingdings" pitchFamily="2" charset="2"/>
              <a:buChar char="q"/>
            </a:pPr>
            <a:r>
              <a:rPr lang="en-GB" sz="2400" dirty="0">
                <a:latin typeface="Century Gothic" panose="020B0502020202020204" pitchFamily="34" charset="0"/>
              </a:rPr>
              <a:t>A. lithium + aluminium oxide -&gt; lithium aluminium + oxygen</a:t>
            </a:r>
          </a:p>
          <a:p>
            <a:pPr marL="342900" indent="-342900">
              <a:buFont typeface="Wingdings" pitchFamily="2" charset="2"/>
              <a:buChar char="q"/>
            </a:pPr>
            <a:r>
              <a:rPr lang="en-GB" sz="2400" dirty="0">
                <a:latin typeface="Century Gothic" panose="020B0502020202020204" pitchFamily="34" charset="0"/>
              </a:rPr>
              <a:t>B. lithium + aluminium oxide -&gt; lithium oxide + aluminium</a:t>
            </a:r>
          </a:p>
          <a:p>
            <a:pPr marL="342900" indent="-342900">
              <a:buFont typeface="Wingdings" pitchFamily="2" charset="2"/>
              <a:buChar char="q"/>
            </a:pPr>
            <a:r>
              <a:rPr lang="en-GB" sz="2400" dirty="0">
                <a:latin typeface="Century Gothic" panose="020B0502020202020204" pitchFamily="34" charset="0"/>
              </a:rPr>
              <a:t>C. lithium and aluminium oxide would not react</a:t>
            </a:r>
          </a:p>
        </p:txBody>
      </p:sp>
      <p:sp>
        <p:nvSpPr>
          <p:cNvPr id="4" name="TextBox 3">
            <a:extLst>
              <a:ext uri="{FF2B5EF4-FFF2-40B4-BE49-F238E27FC236}">
                <a16:creationId xmlns:a16="http://schemas.microsoft.com/office/drawing/2014/main" id="{49D9FD6F-2370-714D-B4BC-9DA02B16D063}"/>
              </a:ext>
            </a:extLst>
          </p:cNvPr>
          <p:cNvSpPr txBox="1"/>
          <p:nvPr/>
        </p:nvSpPr>
        <p:spPr>
          <a:xfrm>
            <a:off x="418446" y="2865122"/>
            <a:ext cx="10863106" cy="1938992"/>
          </a:xfrm>
          <a:prstGeom prst="rect">
            <a:avLst/>
          </a:prstGeom>
          <a:noFill/>
        </p:spPr>
        <p:txBody>
          <a:bodyPr wrap="square" rtlCol="0">
            <a:spAutoFit/>
          </a:bodyPr>
          <a:lstStyle/>
          <a:p>
            <a:r>
              <a:rPr lang="en-GB" sz="2400" dirty="0">
                <a:latin typeface="Century Gothic" panose="020B0502020202020204" pitchFamily="34" charset="0"/>
              </a:rPr>
              <a:t>2. Which of the metals below would be found as a pure metal in the Earth's crust?</a:t>
            </a:r>
          </a:p>
          <a:p>
            <a:pPr marL="342900" indent="-342900">
              <a:buFont typeface="Wingdings" pitchFamily="2" charset="2"/>
              <a:buChar char="q"/>
            </a:pPr>
            <a:r>
              <a:rPr lang="en-GB" sz="2400" dirty="0">
                <a:latin typeface="Century Gothic" panose="020B0502020202020204" pitchFamily="34" charset="0"/>
              </a:rPr>
              <a:t>A. Aluminium</a:t>
            </a:r>
          </a:p>
          <a:p>
            <a:pPr marL="342900" indent="-342900">
              <a:buFont typeface="Wingdings" pitchFamily="2" charset="2"/>
              <a:buChar char="q"/>
            </a:pPr>
            <a:r>
              <a:rPr lang="en-GB" sz="2400" dirty="0">
                <a:latin typeface="Century Gothic" panose="020B0502020202020204" pitchFamily="34" charset="0"/>
              </a:rPr>
              <a:t>B. Gold</a:t>
            </a:r>
          </a:p>
          <a:p>
            <a:pPr marL="342900" indent="-342900">
              <a:buFont typeface="Wingdings" pitchFamily="2" charset="2"/>
              <a:buChar char="q"/>
            </a:pPr>
            <a:r>
              <a:rPr lang="en-GB" sz="2400" dirty="0">
                <a:latin typeface="Century Gothic" panose="020B0502020202020204" pitchFamily="34" charset="0"/>
              </a:rPr>
              <a:t>C. Copper oxide (an ore)</a:t>
            </a:r>
          </a:p>
        </p:txBody>
      </p:sp>
      <p:sp>
        <p:nvSpPr>
          <p:cNvPr id="5" name="TextBox 4">
            <a:extLst>
              <a:ext uri="{FF2B5EF4-FFF2-40B4-BE49-F238E27FC236}">
                <a16:creationId xmlns:a16="http://schemas.microsoft.com/office/drawing/2014/main" id="{FA56AB9A-831D-8048-BB27-E49EAE012180}"/>
              </a:ext>
            </a:extLst>
          </p:cNvPr>
          <p:cNvSpPr txBox="1"/>
          <p:nvPr/>
        </p:nvSpPr>
        <p:spPr>
          <a:xfrm>
            <a:off x="418447" y="4856255"/>
            <a:ext cx="10863106" cy="1938992"/>
          </a:xfrm>
          <a:prstGeom prst="rect">
            <a:avLst/>
          </a:prstGeom>
          <a:noFill/>
        </p:spPr>
        <p:txBody>
          <a:bodyPr wrap="square" rtlCol="0">
            <a:spAutoFit/>
          </a:bodyPr>
          <a:lstStyle/>
          <a:p>
            <a:r>
              <a:rPr lang="en-GB" sz="2400" dirty="0">
                <a:latin typeface="Century Gothic" panose="020B0502020202020204" pitchFamily="34" charset="0"/>
              </a:rPr>
              <a:t>3. The combustion of magnesium can be represented by the following equation: 2Mg + O2 -&gt; 2MgO. What type of reaction is this?</a:t>
            </a:r>
          </a:p>
          <a:p>
            <a:pPr marL="342900" indent="-342900">
              <a:buFont typeface="Wingdings" pitchFamily="2" charset="2"/>
              <a:buChar char="q"/>
            </a:pPr>
            <a:r>
              <a:rPr lang="en-GB" sz="2400" dirty="0">
                <a:latin typeface="Century Gothic" panose="020B0502020202020204" pitchFamily="34" charset="0"/>
              </a:rPr>
              <a:t>A. A reduction reaction</a:t>
            </a:r>
          </a:p>
          <a:p>
            <a:pPr marL="342900" indent="-342900">
              <a:buFont typeface="Wingdings" pitchFamily="2" charset="2"/>
              <a:buChar char="q"/>
            </a:pPr>
            <a:r>
              <a:rPr lang="en-GB" sz="2400" dirty="0">
                <a:latin typeface="Century Gothic" panose="020B0502020202020204" pitchFamily="34" charset="0"/>
              </a:rPr>
              <a:t>B. An oxidation reaction</a:t>
            </a:r>
          </a:p>
          <a:p>
            <a:pPr marL="342900" indent="-342900">
              <a:buFont typeface="Wingdings" pitchFamily="2" charset="2"/>
              <a:buChar char="q"/>
            </a:pPr>
            <a:r>
              <a:rPr lang="en-GB" sz="2400" dirty="0">
                <a:latin typeface="Century Gothic" panose="020B0502020202020204" pitchFamily="34" charset="0"/>
              </a:rPr>
              <a:t>C. A neutralisation reaction</a:t>
            </a:r>
          </a:p>
        </p:txBody>
      </p:sp>
      <p:sp>
        <p:nvSpPr>
          <p:cNvPr id="6" name="TextBox 5">
            <a:extLst>
              <a:ext uri="{FF2B5EF4-FFF2-40B4-BE49-F238E27FC236}">
                <a16:creationId xmlns:a16="http://schemas.microsoft.com/office/drawing/2014/main" id="{414A8B36-6BDF-BE4B-8892-9B947E7C3878}"/>
              </a:ext>
            </a:extLst>
          </p:cNvPr>
          <p:cNvSpPr txBox="1"/>
          <p:nvPr/>
        </p:nvSpPr>
        <p:spPr>
          <a:xfrm>
            <a:off x="401881" y="1757127"/>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401880" y="3789482"/>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401879" y="5749124"/>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20474740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C4.2.2</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035309" cy="6432490"/>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Extracting Less Reactive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1. </a:t>
            </a:r>
            <a:r>
              <a:rPr lang="en-GB" sz="2400" dirty="0">
                <a:solidFill>
                  <a:schemeClr val="dk1"/>
                </a:solidFill>
                <a:latin typeface="Century Gothic"/>
                <a:ea typeface="Century Gothic"/>
                <a:cs typeface="Century Gothic"/>
                <a:sym typeface="Century Gothic"/>
              </a:rPr>
              <a:t>What metal undergoes rusting?</a:t>
            </a:r>
            <a:endParaRPr sz="2400" b="0" i="0" u="none" strike="noStrike" cap="none" dirty="0">
              <a:solidFill>
                <a:schemeClr val="dk1"/>
              </a:solidFill>
              <a:latin typeface="Century Gothic"/>
              <a:ea typeface="Century Gothic"/>
              <a:cs typeface="Century Gothic"/>
              <a:sym typeface="Century Gothic"/>
            </a:endParaRPr>
          </a:p>
          <a:p>
            <a:pPr lvl="0">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2. What </a:t>
            </a:r>
            <a:r>
              <a:rPr lang="en-GB" sz="2400" dirty="0">
                <a:solidFill>
                  <a:schemeClr val="dk1"/>
                </a:solidFill>
                <a:latin typeface="Century Gothic"/>
                <a:ea typeface="Century Gothic"/>
                <a:cs typeface="Century Gothic"/>
                <a:sym typeface="Century Gothic"/>
              </a:rPr>
              <a:t>other substances are</a:t>
            </a:r>
            <a:r>
              <a:rPr lang="en-GB" sz="2400" b="0" i="0" u="none" strike="noStrike" cap="none" dirty="0">
                <a:solidFill>
                  <a:schemeClr val="dk1"/>
                </a:solidFill>
                <a:latin typeface="Century Gothic"/>
                <a:ea typeface="Century Gothic"/>
                <a:cs typeface="Century Gothic"/>
                <a:sym typeface="Century Gothic"/>
              </a:rPr>
              <a:t> required for this metal to rust?</a:t>
            </a:r>
          </a:p>
          <a:p>
            <a:pPr lvl="0">
              <a:buClr>
                <a:schemeClr val="dk1"/>
              </a:buClr>
              <a:buSzPts val="2400"/>
            </a:pPr>
            <a:r>
              <a:rPr lang="en-GB" sz="2400" dirty="0">
                <a:solidFill>
                  <a:schemeClr val="dk1"/>
                </a:solidFill>
                <a:latin typeface="Century Gothic"/>
                <a:ea typeface="Century Gothic"/>
                <a:cs typeface="Century Gothic"/>
                <a:sym typeface="Century Gothic"/>
              </a:rPr>
              <a:t>3. What is formed when a metal reacts with an acid?</a:t>
            </a:r>
          </a:p>
          <a:p>
            <a:pPr>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4. When hydrogen gas is produced, what might be observed during the reaction?</a:t>
            </a:r>
            <a:endParaRPr lang="en-GB" sz="2400" dirty="0">
              <a:solidFill>
                <a:schemeClr val="dk1"/>
              </a:solidFill>
              <a:latin typeface="Century Gothic"/>
              <a:ea typeface="Century Gothic"/>
              <a:cs typeface="Century Gothic"/>
              <a:sym typeface="Century Gothic"/>
            </a:endParaRPr>
          </a:p>
          <a:p>
            <a:pPr lvl="0">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5. </a:t>
            </a:r>
            <a:r>
              <a:rPr lang="en-GB" sz="2400" dirty="0">
                <a:solidFill>
                  <a:schemeClr val="dk1"/>
                </a:solidFill>
                <a:latin typeface="Century Gothic"/>
                <a:ea typeface="Century Gothic"/>
                <a:cs typeface="Century Gothic"/>
                <a:sym typeface="Century Gothic"/>
              </a:rPr>
              <a:t>Write down the symbol used to separate the reactants and products in a chemical reaction.</a:t>
            </a:r>
          </a:p>
          <a:p>
            <a:pPr marL="0" marR="0" lvl="0" indent="0" algn="l" rtl="0">
              <a:lnSpc>
                <a:spcPct val="100000"/>
              </a:lnSpc>
              <a:spcBef>
                <a:spcPts val="0"/>
              </a:spcBef>
              <a:spcAft>
                <a:spcPts val="0"/>
              </a:spcAft>
              <a:buClr>
                <a:srgbClr val="000000"/>
              </a:buClr>
              <a:buSzPts val="2400"/>
              <a:buFont typeface="Arial"/>
              <a:buNone/>
            </a:pPr>
            <a:endParaRPr lang="en-US" sz="2400" b="1"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Write the word equation for the reaction of magnesium metal with hydrochloric acid.</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The chemical formula for Magnesium chloride is </a:t>
            </a:r>
            <a:r>
              <a:rPr lang="en-US" sz="2400" dirty="0" err="1">
                <a:solidFill>
                  <a:schemeClr val="dk1"/>
                </a:solidFill>
                <a:latin typeface="Century Gothic"/>
                <a:ea typeface="Century Gothic"/>
                <a:cs typeface="Century Gothic"/>
                <a:sym typeface="Century Gothic"/>
              </a:rPr>
              <a:t>MgCl</a:t>
            </a:r>
            <a:r>
              <a:rPr lang="en-US" sz="2400" dirty="0">
                <a:solidFill>
                  <a:schemeClr val="dk1"/>
                </a:solidFill>
                <a:latin typeface="Century Gothic"/>
                <a:ea typeface="Century Gothic"/>
                <a:cs typeface="Century Gothic"/>
                <a:sym typeface="Century Gothic"/>
              </a:rPr>
              <a:t>. Write a balanced chemical equation for the same reaction.</a:t>
            </a:r>
          </a:p>
        </p:txBody>
      </p:sp>
      <p:pic>
        <p:nvPicPr>
          <p:cNvPr id="2" name="Picture 1" descr="A picture containing clipart&#10;&#10;Description automatically generated">
            <a:extLst>
              <a:ext uri="{FF2B5EF4-FFF2-40B4-BE49-F238E27FC236}">
                <a16:creationId xmlns:a16="http://schemas.microsoft.com/office/drawing/2014/main" id="{4050A691-77E6-3385-5A11-59F368E1802E}"/>
              </a:ext>
            </a:extLst>
          </p:cNvPr>
          <p:cNvPicPr>
            <a:picLocks noChangeAspect="1"/>
          </p:cNvPicPr>
          <p:nvPr/>
        </p:nvPicPr>
        <p:blipFill>
          <a:blip r:embed="rId3" cstate="hq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569382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Extracting Less Reactive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Africa is swiftly becoming the second largest gold mining region in the world, after China. A number of African countries are beginning to increase gold exploration, with five countries topping the list – Ghana, South Africa, Sudan, Mali and Burkina Faso. In 2021, over 680 tonnes of gold was mined in Africa (an increase of 0.5% on the previous year). So what is special about gold? Gold is a soft and dense previous metal that is the most malleable out of all metals. It is an excellent conductor of electricity. This means that it has many uses, including for jewellery, and industry. </a:t>
            </a:r>
            <a:endParaRPr lang="en-GB"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2400"/>
            </a:pPr>
            <a:r>
              <a:rPr lang="en-GB" sz="2000" b="0" i="0" u="none" strike="noStrike" cap="none" dirty="0">
                <a:solidFill>
                  <a:schemeClr val="dk1"/>
                </a:solidFill>
                <a:latin typeface="Century Gothic"/>
                <a:ea typeface="Century Gothic"/>
                <a:cs typeface="Century Gothic"/>
                <a:sym typeface="Century Gothic"/>
              </a:rPr>
              <a:t>1. </a:t>
            </a:r>
            <a:r>
              <a:rPr lang="en-GB" sz="2000" dirty="0">
                <a:solidFill>
                  <a:schemeClr val="dk1"/>
                </a:solidFill>
                <a:latin typeface="Century Gothic"/>
                <a:ea typeface="Century Gothic"/>
                <a:cs typeface="Century Gothic"/>
                <a:sym typeface="Century Gothic"/>
              </a:rPr>
              <a:t>Where in the world is the most gold mined each year?</a:t>
            </a:r>
            <a:endParaRPr sz="2000" b="0" i="0" u="none" strike="noStrike" cap="none" dirty="0">
              <a:solidFill>
                <a:schemeClr val="dk1"/>
              </a:solidFill>
              <a:latin typeface="Century Gothic"/>
              <a:ea typeface="Century Gothic"/>
              <a:cs typeface="Century Gothic"/>
              <a:sym typeface="Century Gothic"/>
            </a:endParaRPr>
          </a:p>
          <a:p>
            <a:pPr lvl="0">
              <a:buClr>
                <a:schemeClr val="dk1"/>
              </a:buClr>
              <a:buSzPts val="2400"/>
            </a:pPr>
            <a:r>
              <a:rPr lang="en-GB" sz="2000" b="0" i="0" u="none" strike="noStrike" cap="none" dirty="0">
                <a:solidFill>
                  <a:schemeClr val="dk1"/>
                </a:solidFill>
                <a:latin typeface="Century Gothic"/>
                <a:ea typeface="Century Gothic"/>
                <a:cs typeface="Century Gothic"/>
                <a:sym typeface="Century Gothic"/>
              </a:rPr>
              <a:t>2. List the five African countries that mine the most gold per year.</a:t>
            </a:r>
            <a:endParaRPr sz="2000" b="0" i="0" u="none" strike="noStrike" cap="none" dirty="0">
              <a:solidFill>
                <a:schemeClr val="dk1"/>
              </a:solidFill>
              <a:latin typeface="Century Gothic"/>
              <a:ea typeface="Century Gothic"/>
              <a:cs typeface="Century Gothic"/>
              <a:sym typeface="Century Gothic"/>
            </a:endParaRPr>
          </a:p>
          <a:p>
            <a:pPr lvl="0">
              <a:buClr>
                <a:schemeClr val="dk1"/>
              </a:buClr>
              <a:buSzPts val="2400"/>
            </a:pPr>
            <a:r>
              <a:rPr lang="en-GB" sz="2000" dirty="0">
                <a:solidFill>
                  <a:schemeClr val="dk1"/>
                </a:solidFill>
                <a:latin typeface="Century Gothic"/>
                <a:ea typeface="Century Gothic"/>
                <a:cs typeface="Century Gothic"/>
                <a:sym typeface="Century Gothic"/>
              </a:rPr>
              <a:t>3. State a property of gold.</a:t>
            </a:r>
          </a:p>
          <a:p>
            <a:pPr marR="0" lvl="0" algn="l" rtl="0">
              <a:lnSpc>
                <a:spcPct val="100000"/>
              </a:lnSpc>
              <a:spcBef>
                <a:spcPts val="0"/>
              </a:spcBef>
              <a:spcAft>
                <a:spcPts val="0"/>
              </a:spcAft>
              <a:buClr>
                <a:schemeClr val="dk1"/>
              </a:buClr>
              <a:buSzPts val="2400"/>
            </a:pPr>
            <a:r>
              <a:rPr lang="en-GB" sz="2000" b="0" i="0" u="none" strike="noStrike" cap="none" dirty="0">
                <a:solidFill>
                  <a:schemeClr val="dk1"/>
                </a:solidFill>
                <a:latin typeface="Century Gothic"/>
                <a:ea typeface="Century Gothic"/>
                <a:cs typeface="Century Gothic"/>
                <a:sym typeface="Century Gothic"/>
              </a:rPr>
              <a:t>4. </a:t>
            </a:r>
            <a:r>
              <a:rPr lang="en-GB" sz="2000" dirty="0">
                <a:solidFill>
                  <a:schemeClr val="dk1"/>
                </a:solidFill>
                <a:latin typeface="Century Gothic"/>
                <a:ea typeface="Century Gothic"/>
                <a:cs typeface="Century Gothic"/>
                <a:sym typeface="Century Gothic"/>
              </a:rPr>
              <a:t>Describe a use of gold.</a:t>
            </a:r>
          </a:p>
          <a:p>
            <a:pPr lvl="0">
              <a:buClr>
                <a:schemeClr val="dk1"/>
              </a:buClr>
              <a:buSzPts val="2400"/>
            </a:pPr>
            <a:r>
              <a:rPr lang="en-GB" sz="2000" b="0" i="0" u="none" strike="noStrike" cap="none" dirty="0">
                <a:solidFill>
                  <a:schemeClr val="dk1"/>
                </a:solidFill>
                <a:latin typeface="Century Gothic"/>
                <a:ea typeface="Century Gothic"/>
                <a:cs typeface="Century Gothic"/>
                <a:sym typeface="Century Gothic"/>
              </a:rPr>
              <a:t>5. Calculate the mass of gold mined in Africa </a:t>
            </a:r>
            <a:r>
              <a:rPr lang="en-GB" sz="2000" b="1" i="0" u="none" strike="noStrike" cap="none" dirty="0">
                <a:solidFill>
                  <a:schemeClr val="dk1"/>
                </a:solidFill>
                <a:latin typeface="Century Gothic"/>
                <a:ea typeface="Century Gothic"/>
                <a:cs typeface="Century Gothic"/>
                <a:sym typeface="Century Gothic"/>
              </a:rPr>
              <a:t>in 2020</a:t>
            </a:r>
            <a:r>
              <a:rPr lang="en-GB" sz="2000" b="0" i="0" u="none" strike="noStrike" cap="none" dirty="0">
                <a:solidFill>
                  <a:schemeClr val="dk1"/>
                </a:solidFill>
                <a:latin typeface="Century Gothic"/>
                <a:ea typeface="Century Gothic"/>
                <a:cs typeface="Century Gothic"/>
                <a:sym typeface="Century Gothic"/>
              </a:rPr>
              <a:t>.</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7E15E9E0-A798-196A-63C7-32FB6F812B37}"/>
              </a:ext>
            </a:extLst>
          </p:cNvPr>
          <p:cNvPicPr>
            <a:picLocks noChangeAspect="1"/>
          </p:cNvPicPr>
          <p:nvPr/>
        </p:nvPicPr>
        <p:blipFill>
          <a:blip r:embed="rId3" cstate="hq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t>C4.2.2</a:t>
            </a:r>
            <a:endParaRPr lang="en-US" dirty="0"/>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7360893" cy="430800"/>
          </a:xfrm>
        </p:spPr>
        <p:txBody>
          <a:bodyPr/>
          <a:lstStyle/>
          <a:p>
            <a:r>
              <a:rPr lang="en-US" dirty="0">
                <a:latin typeface="Century Gothic" panose="020B0502020202020204" pitchFamily="34" charset="0"/>
              </a:rPr>
              <a:t>Extracting Less Reactive Metals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01/10/2025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0CBEB7CC-BEBB-8D41-052F-FBF9BF6C0D93}"/>
              </a:ext>
            </a:extLst>
          </p:cNvPr>
          <p:cNvPicPr>
            <a:picLocks noChangeAspect="1"/>
          </p:cNvPicPr>
          <p:nvPr/>
        </p:nvPicPr>
        <p:blipFill>
          <a:blip r:embed="rId3" cstate="hq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434942" y="5391781"/>
            <a:ext cx="1121360" cy="536108"/>
          </a:xfrm>
          <a:prstGeom prst="rect">
            <a:avLst/>
          </a:prstGeom>
        </p:spPr>
      </p:pic>
      <p:pic>
        <p:nvPicPr>
          <p:cNvPr id="6" name="Picture 5">
            <a:extLst>
              <a:ext uri="{FF2B5EF4-FFF2-40B4-BE49-F238E27FC236}">
                <a16:creationId xmlns:a16="http://schemas.microsoft.com/office/drawing/2014/main" id="{E9D82C64-9D39-213E-AD21-938586C17716}"/>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C381769F-DFC0-D06C-7046-027A06C0FB0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FDB975FC-0C32-001E-BDC3-98D719CF2561}"/>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 PKR: The Reactivity Series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C4.2.2 </a:t>
            </a:r>
            <a:r>
              <a:rPr lang="en-US" sz="1400" b="1" dirty="0">
                <a:solidFill>
                  <a:srgbClr val="000000"/>
                </a:solidFill>
                <a:latin typeface="Century Gothic" panose="020B0502020202020204" pitchFamily="34" charset="0"/>
                <a:cs typeface="Arial"/>
                <a:sym typeface="Arial"/>
              </a:rPr>
              <a:t>Extracting Less Reactive Metals</a:t>
            </a:r>
            <a:endParaRPr kumimoji="0" lang="en-US"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C4.2.3 </a:t>
            </a:r>
            <a:r>
              <a:rPr lang="en-US" sz="1400" dirty="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dirty="0">
              <a:ln>
                <a:noFill/>
              </a:ln>
              <a:solidFill>
                <a:srgbClr val="000000"/>
              </a:solidFill>
              <a:effectLst/>
              <a:uLnTx/>
              <a:uFillTx/>
              <a:latin typeface="Century Gothic"/>
              <a:cs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r>
              <a:rPr lang="en-US" sz="1400" dirty="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dirty="0">
                <a:solidFill>
                  <a:srgbClr val="000000"/>
                </a:solidFill>
                <a:latin typeface="Century Gothic" panose="020B0502020202020204" pitchFamily="34" charset="0"/>
                <a:cs typeface="Arial"/>
                <a:sym typeface="Arial"/>
              </a:rPr>
              <a:t>C4.2.9 Electrolysis of Molten  Ionic Compounds</a:t>
            </a:r>
          </a:p>
          <a:p>
            <a:pPr lvl="0">
              <a:defRPr/>
            </a:pPr>
            <a:r>
              <a:rPr lang="en-US" sz="1400" dirty="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C4.2.11RP: Electrolysis of Aqueous Solutions 1</a:t>
            </a:r>
          </a:p>
          <a:p>
            <a:pPr>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C4.1.12 RP</a:t>
            </a:r>
            <a:r>
              <a:rPr lang="en-US" sz="1400" dirty="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List metals in order of reactivity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Write equations for displacement reactions, and predict the products of these reactions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Identify substances which are oxidised and reduced in displacement reactions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4" name="Rectangle 13">
            <a:extLst>
              <a:ext uri="{FF2B5EF4-FFF2-40B4-BE49-F238E27FC236}">
                <a16:creationId xmlns:a16="http://schemas.microsoft.com/office/drawing/2014/main" id="{A2C825F2-5973-4048-9A5C-E0A4E794080E}"/>
              </a:ext>
            </a:extLst>
          </p:cNvPr>
          <p:cNvSpPr/>
          <p:nvPr/>
        </p:nvSpPr>
        <p:spPr>
          <a:xfrm>
            <a:off x="1980582" y="4847482"/>
            <a:ext cx="348172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displacement</a:t>
            </a:r>
          </a:p>
        </p:txBody>
      </p:sp>
      <p:sp>
        <p:nvSpPr>
          <p:cNvPr id="11" name="Rectangle 10">
            <a:extLst>
              <a:ext uri="{FF2B5EF4-FFF2-40B4-BE49-F238E27FC236}">
                <a16:creationId xmlns:a16="http://schemas.microsoft.com/office/drawing/2014/main" id="{511E05D0-A770-B841-A5F7-1E069E2BB05E}"/>
              </a:ext>
            </a:extLst>
          </p:cNvPr>
          <p:cNvSpPr/>
          <p:nvPr/>
        </p:nvSpPr>
        <p:spPr>
          <a:xfrm>
            <a:off x="1980581" y="5712310"/>
            <a:ext cx="320925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reduction</a:t>
            </a:r>
          </a:p>
        </p:txBody>
      </p:sp>
      <p:sp>
        <p:nvSpPr>
          <p:cNvPr id="12" name="Rectangle 11">
            <a:extLst>
              <a:ext uri="{FF2B5EF4-FFF2-40B4-BE49-F238E27FC236}">
                <a16:creationId xmlns:a16="http://schemas.microsoft.com/office/drawing/2014/main" id="{DB073F67-729B-DB4B-BE18-F1017B4740D0}"/>
              </a:ext>
            </a:extLst>
          </p:cNvPr>
          <p:cNvSpPr/>
          <p:nvPr/>
        </p:nvSpPr>
        <p:spPr>
          <a:xfrm>
            <a:off x="5556737" y="4847482"/>
            <a:ext cx="287057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oxidation</a:t>
            </a:r>
          </a:p>
        </p:txBody>
      </p:sp>
    </p:spTree>
    <p:extLst>
      <p:ext uri="{BB962C8B-B14F-4D97-AF65-F5344CB8AC3E}">
        <p14:creationId xmlns:p14="http://schemas.microsoft.com/office/powerpoint/2010/main" val="2588140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0369B7CC-3E93-734C-7A89-183B3BB431A5}"/>
              </a:ext>
            </a:extLst>
          </p:cNvPr>
          <p:cNvPicPr>
            <a:picLocks noChangeAspect="1"/>
          </p:cNvPicPr>
          <p:nvPr/>
        </p:nvPicPr>
        <p:blipFill>
          <a:blip r:embed="rId3"/>
          <a:stretch>
            <a:fillRect/>
          </a:stretch>
        </p:blipFill>
        <p:spPr>
          <a:xfrm>
            <a:off x="7300131" y="4378771"/>
            <a:ext cx="4015571" cy="2270675"/>
          </a:xfrm>
          <a:prstGeom prst="rect">
            <a:avLst/>
          </a:prstGeom>
          <a:ln>
            <a:solidFill>
              <a:schemeClr val="tx1"/>
            </a:solidFill>
          </a:ln>
        </p:spPr>
      </p:pic>
      <p:pic>
        <p:nvPicPr>
          <p:cNvPr id="6" name="Picture 5" descr="Graphical user interface, text, application, email&#10;&#10;Description automatically generated">
            <a:extLst>
              <a:ext uri="{FF2B5EF4-FFF2-40B4-BE49-F238E27FC236}">
                <a16:creationId xmlns:a16="http://schemas.microsoft.com/office/drawing/2014/main" id="{22FBC989-F589-8412-29F0-1B4C30257684}"/>
              </a:ext>
            </a:extLst>
          </p:cNvPr>
          <p:cNvPicPr>
            <a:picLocks noChangeAspect="1"/>
          </p:cNvPicPr>
          <p:nvPr/>
        </p:nvPicPr>
        <p:blipFill>
          <a:blip r:embed="rId4"/>
          <a:stretch>
            <a:fillRect/>
          </a:stretch>
        </p:blipFill>
        <p:spPr>
          <a:xfrm>
            <a:off x="3071336" y="4378771"/>
            <a:ext cx="4015571" cy="2270675"/>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16F1-06D7-3445-9F8D-0564D8764F25}"/>
              </a:ext>
            </a:extLst>
          </p:cNvPr>
          <p:cNvSpPr>
            <a:spLocks noGrp="1"/>
          </p:cNvSpPr>
          <p:nvPr>
            <p:ph type="title"/>
          </p:nvPr>
        </p:nvSpPr>
        <p:spPr/>
        <p:txBody>
          <a:bodyPr/>
          <a:lstStyle/>
          <a:p>
            <a:r>
              <a:rPr lang="en-GB" dirty="0">
                <a:latin typeface="Century Gothic" panose="020B0502020202020204" pitchFamily="34" charset="0"/>
              </a:rPr>
              <a:t>Extracting Metals</a:t>
            </a:r>
          </a:p>
        </p:txBody>
      </p:sp>
      <p:sp>
        <p:nvSpPr>
          <p:cNvPr id="3" name="TextBox 2">
            <a:extLst>
              <a:ext uri="{FF2B5EF4-FFF2-40B4-BE49-F238E27FC236}">
                <a16:creationId xmlns:a16="http://schemas.microsoft.com/office/drawing/2014/main" id="{47CAEA66-CCFE-1349-8D31-A41EBD29F82A}"/>
              </a:ext>
            </a:extLst>
          </p:cNvPr>
          <p:cNvSpPr txBox="1"/>
          <p:nvPr/>
        </p:nvSpPr>
        <p:spPr>
          <a:xfrm>
            <a:off x="540000" y="2805239"/>
            <a:ext cx="3377212" cy="1200329"/>
          </a:xfrm>
          <a:prstGeom prst="rect">
            <a:avLst/>
          </a:prstGeom>
          <a:noFill/>
        </p:spPr>
        <p:txBody>
          <a:bodyPr wrap="square" rtlCol="0">
            <a:spAutoFit/>
          </a:bodyPr>
          <a:lstStyle/>
          <a:p>
            <a:pPr algn="ctr"/>
            <a:r>
              <a:rPr lang="en-GB" sz="2400" dirty="0">
                <a:latin typeface="Century Gothic" panose="020B0502020202020204" pitchFamily="34" charset="0"/>
              </a:rPr>
              <a:t>Iron </a:t>
            </a:r>
            <a:r>
              <a:rPr lang="en-GB" sz="2400" b="1" dirty="0">
                <a:latin typeface="Century Gothic" panose="020B0502020202020204" pitchFamily="34" charset="0"/>
              </a:rPr>
              <a:t>ore</a:t>
            </a:r>
            <a:r>
              <a:rPr lang="en-GB" sz="2400" dirty="0">
                <a:latin typeface="Century Gothic" panose="020B0502020202020204" pitchFamily="34" charset="0"/>
              </a:rPr>
              <a:t> containing the </a:t>
            </a:r>
            <a:r>
              <a:rPr lang="en-GB" sz="2400" b="1" dirty="0">
                <a:latin typeface="Century Gothic" panose="020B0502020202020204" pitchFamily="34" charset="0"/>
              </a:rPr>
              <a:t>mineral</a:t>
            </a:r>
            <a:r>
              <a:rPr lang="en-GB" sz="2400" dirty="0">
                <a:latin typeface="Century Gothic" panose="020B0502020202020204" pitchFamily="34" charset="0"/>
              </a:rPr>
              <a:t> iron oxide </a:t>
            </a:r>
          </a:p>
        </p:txBody>
      </p:sp>
      <p:sp>
        <p:nvSpPr>
          <p:cNvPr id="4" name="TextBox 3">
            <a:extLst>
              <a:ext uri="{FF2B5EF4-FFF2-40B4-BE49-F238E27FC236}">
                <a16:creationId xmlns:a16="http://schemas.microsoft.com/office/drawing/2014/main" id="{D91913B4-BC5D-6240-B9E8-DF4CC5423881}"/>
              </a:ext>
            </a:extLst>
          </p:cNvPr>
          <p:cNvSpPr txBox="1"/>
          <p:nvPr/>
        </p:nvSpPr>
        <p:spPr>
          <a:xfrm>
            <a:off x="5258491" y="2828835"/>
            <a:ext cx="3377212" cy="1200329"/>
          </a:xfrm>
          <a:prstGeom prst="rect">
            <a:avLst/>
          </a:prstGeom>
          <a:noFill/>
        </p:spPr>
        <p:txBody>
          <a:bodyPr wrap="square" rtlCol="0">
            <a:spAutoFit/>
          </a:bodyPr>
          <a:lstStyle/>
          <a:p>
            <a:pPr algn="ctr"/>
            <a:r>
              <a:rPr lang="en-GB" sz="2400" dirty="0">
                <a:latin typeface="Century Gothic" panose="020B0502020202020204" pitchFamily="34" charset="0"/>
              </a:rPr>
              <a:t>Iron </a:t>
            </a:r>
            <a:r>
              <a:rPr lang="en-GB" sz="2400" b="1" dirty="0">
                <a:latin typeface="Century Gothic" panose="020B0502020202020204" pitchFamily="34" charset="0"/>
              </a:rPr>
              <a:t>metal</a:t>
            </a:r>
            <a:r>
              <a:rPr lang="en-GB" sz="2400" dirty="0">
                <a:latin typeface="Century Gothic" panose="020B0502020202020204" pitchFamily="34" charset="0"/>
              </a:rPr>
              <a:t> which can be used to make a range of products</a:t>
            </a:r>
          </a:p>
        </p:txBody>
      </p:sp>
      <p:sp>
        <p:nvSpPr>
          <p:cNvPr id="5" name="Arrow: Right 18">
            <a:extLst>
              <a:ext uri="{FF2B5EF4-FFF2-40B4-BE49-F238E27FC236}">
                <a16:creationId xmlns:a16="http://schemas.microsoft.com/office/drawing/2014/main" id="{5B6DCE5A-0658-D54B-813E-1DC7125ABB2A}"/>
              </a:ext>
            </a:extLst>
          </p:cNvPr>
          <p:cNvSpPr/>
          <p:nvPr/>
        </p:nvSpPr>
        <p:spPr>
          <a:xfrm>
            <a:off x="3791940" y="1143245"/>
            <a:ext cx="1630180" cy="1200329"/>
          </a:xfrm>
          <a:prstGeom prst="rightArrow">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latin typeface="Century Gothic" panose="020B0502020202020204" pitchFamily="34" charset="0"/>
              </a:rPr>
              <a:t>Iron extracted</a:t>
            </a:r>
          </a:p>
        </p:txBody>
      </p:sp>
      <p:pic>
        <p:nvPicPr>
          <p:cNvPr id="6" name="Picture 4" descr="Specularite (high-grade iron ore) (Soudan Iron-Formation, … | Flickr">
            <a:extLst>
              <a:ext uri="{FF2B5EF4-FFF2-40B4-BE49-F238E27FC236}">
                <a16:creationId xmlns:a16="http://schemas.microsoft.com/office/drawing/2014/main" id="{701E82E5-52B9-AD42-997F-2F0A8E85DF1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99868" y="1084065"/>
            <a:ext cx="2657475" cy="17240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E66A2B-D827-7747-BDA1-D838258B9F48}"/>
              </a:ext>
            </a:extLst>
          </p:cNvPr>
          <p:cNvSpPr txBox="1"/>
          <p:nvPr/>
        </p:nvSpPr>
        <p:spPr>
          <a:xfrm>
            <a:off x="9991872" y="171766"/>
            <a:ext cx="1290738" cy="369332"/>
          </a:xfrm>
          <a:prstGeom prst="rect">
            <a:avLst/>
          </a:prstGeom>
          <a:noFill/>
        </p:spPr>
        <p:txBody>
          <a:bodyPr wrap="none" rtlCol="0">
            <a:spAutoFit/>
          </a:bodyPr>
          <a:lstStyle/>
          <a:p>
            <a:r>
              <a:rPr lang="en-GB" b="1">
                <a:latin typeface="Century Gothic" panose="020B0502020202020204" pitchFamily="34" charset="0"/>
              </a:rPr>
              <a:t>Potassium</a:t>
            </a:r>
          </a:p>
        </p:txBody>
      </p:sp>
      <p:sp>
        <p:nvSpPr>
          <p:cNvPr id="9" name="TextBox 8">
            <a:extLst>
              <a:ext uri="{FF2B5EF4-FFF2-40B4-BE49-F238E27FC236}">
                <a16:creationId xmlns:a16="http://schemas.microsoft.com/office/drawing/2014/main" id="{7ABA7868-3BD7-104B-964C-7F0E7B5598DC}"/>
              </a:ext>
            </a:extLst>
          </p:cNvPr>
          <p:cNvSpPr txBox="1"/>
          <p:nvPr/>
        </p:nvSpPr>
        <p:spPr>
          <a:xfrm>
            <a:off x="9991872" y="612302"/>
            <a:ext cx="1015021" cy="369332"/>
          </a:xfrm>
          <a:prstGeom prst="rect">
            <a:avLst/>
          </a:prstGeom>
          <a:noFill/>
        </p:spPr>
        <p:txBody>
          <a:bodyPr wrap="none" rtlCol="0">
            <a:spAutoFit/>
          </a:bodyPr>
          <a:lstStyle/>
          <a:p>
            <a:r>
              <a:rPr lang="en-GB" b="1">
                <a:latin typeface="Century Gothic" panose="020B0502020202020204" pitchFamily="34" charset="0"/>
              </a:rPr>
              <a:t>Sodium</a:t>
            </a:r>
          </a:p>
        </p:txBody>
      </p:sp>
      <p:sp>
        <p:nvSpPr>
          <p:cNvPr id="10" name="TextBox 9">
            <a:extLst>
              <a:ext uri="{FF2B5EF4-FFF2-40B4-BE49-F238E27FC236}">
                <a16:creationId xmlns:a16="http://schemas.microsoft.com/office/drawing/2014/main" id="{C457E523-0476-5049-8703-C2AE4D8E4A33}"/>
              </a:ext>
            </a:extLst>
          </p:cNvPr>
          <p:cNvSpPr txBox="1"/>
          <p:nvPr/>
        </p:nvSpPr>
        <p:spPr>
          <a:xfrm>
            <a:off x="9991872" y="1050744"/>
            <a:ext cx="1130438" cy="369332"/>
          </a:xfrm>
          <a:prstGeom prst="rect">
            <a:avLst/>
          </a:prstGeom>
          <a:noFill/>
        </p:spPr>
        <p:txBody>
          <a:bodyPr wrap="none" rtlCol="0">
            <a:spAutoFit/>
          </a:bodyPr>
          <a:lstStyle/>
          <a:p>
            <a:r>
              <a:rPr lang="en-GB" b="1">
                <a:latin typeface="Century Gothic" panose="020B0502020202020204" pitchFamily="34" charset="0"/>
              </a:rPr>
              <a:t>Calcium</a:t>
            </a:r>
          </a:p>
        </p:txBody>
      </p:sp>
      <p:sp>
        <p:nvSpPr>
          <p:cNvPr id="11" name="TextBox 10">
            <a:extLst>
              <a:ext uri="{FF2B5EF4-FFF2-40B4-BE49-F238E27FC236}">
                <a16:creationId xmlns:a16="http://schemas.microsoft.com/office/drawing/2014/main" id="{F36C952B-65EB-A24F-ADE0-F3E33A3394B5}"/>
              </a:ext>
            </a:extLst>
          </p:cNvPr>
          <p:cNvSpPr txBox="1"/>
          <p:nvPr/>
        </p:nvSpPr>
        <p:spPr>
          <a:xfrm>
            <a:off x="9991872" y="1927628"/>
            <a:ext cx="1370888" cy="369332"/>
          </a:xfrm>
          <a:prstGeom prst="rect">
            <a:avLst/>
          </a:prstGeom>
          <a:noFill/>
        </p:spPr>
        <p:txBody>
          <a:bodyPr wrap="none" rtlCol="0">
            <a:spAutoFit/>
          </a:bodyPr>
          <a:lstStyle/>
          <a:p>
            <a:r>
              <a:rPr lang="en-GB" b="1">
                <a:latin typeface="Century Gothic" panose="020B0502020202020204" pitchFamily="34" charset="0"/>
              </a:rPr>
              <a:t>Aluminium</a:t>
            </a:r>
          </a:p>
        </p:txBody>
      </p:sp>
      <p:sp>
        <p:nvSpPr>
          <p:cNvPr id="12" name="TextBox 11">
            <a:extLst>
              <a:ext uri="{FF2B5EF4-FFF2-40B4-BE49-F238E27FC236}">
                <a16:creationId xmlns:a16="http://schemas.microsoft.com/office/drawing/2014/main" id="{39983A88-4477-654F-A3D4-D3426337D7FE}"/>
              </a:ext>
            </a:extLst>
          </p:cNvPr>
          <p:cNvSpPr txBox="1"/>
          <p:nvPr/>
        </p:nvSpPr>
        <p:spPr>
          <a:xfrm>
            <a:off x="9991872" y="2366070"/>
            <a:ext cx="1027845" cy="369332"/>
          </a:xfrm>
          <a:prstGeom prst="rect">
            <a:avLst/>
          </a:prstGeom>
          <a:noFill/>
        </p:spPr>
        <p:txBody>
          <a:bodyPr wrap="none" rtlCol="0">
            <a:spAutoFit/>
          </a:bodyPr>
          <a:lstStyle/>
          <a:p>
            <a:r>
              <a:rPr lang="en-GB" b="1">
                <a:solidFill>
                  <a:schemeClr val="bg1">
                    <a:lumMod val="50000"/>
                  </a:schemeClr>
                </a:solidFill>
                <a:latin typeface="Century Gothic" panose="020B0502020202020204" pitchFamily="34" charset="0"/>
              </a:rPr>
              <a:t>Carbon</a:t>
            </a:r>
          </a:p>
        </p:txBody>
      </p:sp>
      <p:sp>
        <p:nvSpPr>
          <p:cNvPr id="13" name="TextBox 12">
            <a:extLst>
              <a:ext uri="{FF2B5EF4-FFF2-40B4-BE49-F238E27FC236}">
                <a16:creationId xmlns:a16="http://schemas.microsoft.com/office/drawing/2014/main" id="{C5837317-0CA3-4E4E-8337-182EB19F623D}"/>
              </a:ext>
            </a:extLst>
          </p:cNvPr>
          <p:cNvSpPr txBox="1"/>
          <p:nvPr/>
        </p:nvSpPr>
        <p:spPr>
          <a:xfrm>
            <a:off x="9991872" y="2804512"/>
            <a:ext cx="641522" cy="369332"/>
          </a:xfrm>
          <a:prstGeom prst="rect">
            <a:avLst/>
          </a:prstGeom>
          <a:noFill/>
        </p:spPr>
        <p:txBody>
          <a:bodyPr wrap="none" rtlCol="0">
            <a:spAutoFit/>
          </a:bodyPr>
          <a:lstStyle/>
          <a:p>
            <a:r>
              <a:rPr lang="en-GB" b="1">
                <a:latin typeface="Century Gothic" panose="020B0502020202020204" pitchFamily="34" charset="0"/>
              </a:rPr>
              <a:t>Zinc</a:t>
            </a:r>
          </a:p>
        </p:txBody>
      </p:sp>
      <p:sp>
        <p:nvSpPr>
          <p:cNvPr id="14" name="TextBox 13">
            <a:extLst>
              <a:ext uri="{FF2B5EF4-FFF2-40B4-BE49-F238E27FC236}">
                <a16:creationId xmlns:a16="http://schemas.microsoft.com/office/drawing/2014/main" id="{ABA6F69A-D03D-C440-AB60-558C3077FCB7}"/>
              </a:ext>
            </a:extLst>
          </p:cNvPr>
          <p:cNvSpPr txBox="1"/>
          <p:nvPr/>
        </p:nvSpPr>
        <p:spPr>
          <a:xfrm>
            <a:off x="9991872" y="3242954"/>
            <a:ext cx="607859" cy="369332"/>
          </a:xfrm>
          <a:prstGeom prst="rect">
            <a:avLst/>
          </a:prstGeom>
          <a:noFill/>
        </p:spPr>
        <p:txBody>
          <a:bodyPr wrap="none" rtlCol="0">
            <a:spAutoFit/>
          </a:bodyPr>
          <a:lstStyle/>
          <a:p>
            <a:r>
              <a:rPr lang="en-GB" b="1">
                <a:latin typeface="Century Gothic" panose="020B0502020202020204" pitchFamily="34" charset="0"/>
              </a:rPr>
              <a:t>Iron</a:t>
            </a:r>
          </a:p>
        </p:txBody>
      </p:sp>
      <p:sp>
        <p:nvSpPr>
          <p:cNvPr id="15" name="TextBox 14">
            <a:extLst>
              <a:ext uri="{FF2B5EF4-FFF2-40B4-BE49-F238E27FC236}">
                <a16:creationId xmlns:a16="http://schemas.microsoft.com/office/drawing/2014/main" id="{E9F5FA76-EB1C-7D4A-AFF3-15125C4925FC}"/>
              </a:ext>
            </a:extLst>
          </p:cNvPr>
          <p:cNvSpPr txBox="1"/>
          <p:nvPr/>
        </p:nvSpPr>
        <p:spPr>
          <a:xfrm>
            <a:off x="9991872" y="3681396"/>
            <a:ext cx="474810" cy="369332"/>
          </a:xfrm>
          <a:prstGeom prst="rect">
            <a:avLst/>
          </a:prstGeom>
          <a:noFill/>
        </p:spPr>
        <p:txBody>
          <a:bodyPr wrap="none" rtlCol="0">
            <a:spAutoFit/>
          </a:bodyPr>
          <a:lstStyle/>
          <a:p>
            <a:r>
              <a:rPr lang="en-GB" b="1">
                <a:latin typeface="Century Gothic" panose="020B0502020202020204" pitchFamily="34" charset="0"/>
              </a:rPr>
              <a:t>Tin</a:t>
            </a:r>
          </a:p>
        </p:txBody>
      </p:sp>
      <p:sp>
        <p:nvSpPr>
          <p:cNvPr id="16" name="TextBox 15">
            <a:extLst>
              <a:ext uri="{FF2B5EF4-FFF2-40B4-BE49-F238E27FC236}">
                <a16:creationId xmlns:a16="http://schemas.microsoft.com/office/drawing/2014/main" id="{7DF2ABF3-CD9B-DF4B-9DD7-404C0695A551}"/>
              </a:ext>
            </a:extLst>
          </p:cNvPr>
          <p:cNvSpPr txBox="1"/>
          <p:nvPr/>
        </p:nvSpPr>
        <p:spPr>
          <a:xfrm>
            <a:off x="9990405" y="4119838"/>
            <a:ext cx="737702" cy="369332"/>
          </a:xfrm>
          <a:prstGeom prst="rect">
            <a:avLst/>
          </a:prstGeom>
          <a:noFill/>
        </p:spPr>
        <p:txBody>
          <a:bodyPr wrap="none" rtlCol="0">
            <a:spAutoFit/>
          </a:bodyPr>
          <a:lstStyle/>
          <a:p>
            <a:r>
              <a:rPr lang="en-GB" b="1">
                <a:latin typeface="Century Gothic" panose="020B0502020202020204" pitchFamily="34" charset="0"/>
              </a:rPr>
              <a:t>Lead</a:t>
            </a:r>
          </a:p>
        </p:txBody>
      </p:sp>
      <p:sp>
        <p:nvSpPr>
          <p:cNvPr id="17" name="TextBox 16">
            <a:extLst>
              <a:ext uri="{FF2B5EF4-FFF2-40B4-BE49-F238E27FC236}">
                <a16:creationId xmlns:a16="http://schemas.microsoft.com/office/drawing/2014/main" id="{B1996A1A-584F-604E-A547-A52DB1568E18}"/>
              </a:ext>
            </a:extLst>
          </p:cNvPr>
          <p:cNvSpPr txBox="1"/>
          <p:nvPr/>
        </p:nvSpPr>
        <p:spPr>
          <a:xfrm>
            <a:off x="9990405" y="4558280"/>
            <a:ext cx="1287532" cy="369332"/>
          </a:xfrm>
          <a:prstGeom prst="rect">
            <a:avLst/>
          </a:prstGeom>
          <a:noFill/>
        </p:spPr>
        <p:txBody>
          <a:bodyPr wrap="none" rtlCol="0">
            <a:spAutoFit/>
          </a:bodyPr>
          <a:lstStyle/>
          <a:p>
            <a:r>
              <a:rPr lang="en-GB" b="1">
                <a:solidFill>
                  <a:schemeClr val="bg1">
                    <a:lumMod val="50000"/>
                  </a:schemeClr>
                </a:solidFill>
                <a:latin typeface="Century Gothic" panose="020B0502020202020204" pitchFamily="34" charset="0"/>
              </a:rPr>
              <a:t>Hydrogen</a:t>
            </a:r>
          </a:p>
        </p:txBody>
      </p:sp>
      <p:sp>
        <p:nvSpPr>
          <p:cNvPr id="18" name="TextBox 17">
            <a:extLst>
              <a:ext uri="{FF2B5EF4-FFF2-40B4-BE49-F238E27FC236}">
                <a16:creationId xmlns:a16="http://schemas.microsoft.com/office/drawing/2014/main" id="{93CFC4BB-610B-D948-A002-F01E5FEAE401}"/>
              </a:ext>
            </a:extLst>
          </p:cNvPr>
          <p:cNvSpPr txBox="1"/>
          <p:nvPr/>
        </p:nvSpPr>
        <p:spPr>
          <a:xfrm>
            <a:off x="9990405" y="4996722"/>
            <a:ext cx="1037463" cy="369332"/>
          </a:xfrm>
          <a:prstGeom prst="rect">
            <a:avLst/>
          </a:prstGeom>
          <a:noFill/>
        </p:spPr>
        <p:txBody>
          <a:bodyPr wrap="none" rtlCol="0">
            <a:spAutoFit/>
          </a:bodyPr>
          <a:lstStyle/>
          <a:p>
            <a:r>
              <a:rPr lang="en-GB" b="1">
                <a:latin typeface="Century Gothic" panose="020B0502020202020204" pitchFamily="34" charset="0"/>
              </a:rPr>
              <a:t>Copper</a:t>
            </a:r>
          </a:p>
        </p:txBody>
      </p:sp>
      <p:sp>
        <p:nvSpPr>
          <p:cNvPr id="19" name="TextBox 18">
            <a:extLst>
              <a:ext uri="{FF2B5EF4-FFF2-40B4-BE49-F238E27FC236}">
                <a16:creationId xmlns:a16="http://schemas.microsoft.com/office/drawing/2014/main" id="{292BE1DB-FD15-A94B-B9F9-3528F42E55C2}"/>
              </a:ext>
            </a:extLst>
          </p:cNvPr>
          <p:cNvSpPr txBox="1"/>
          <p:nvPr/>
        </p:nvSpPr>
        <p:spPr>
          <a:xfrm>
            <a:off x="9990405" y="5435164"/>
            <a:ext cx="768159" cy="369332"/>
          </a:xfrm>
          <a:prstGeom prst="rect">
            <a:avLst/>
          </a:prstGeom>
          <a:noFill/>
        </p:spPr>
        <p:txBody>
          <a:bodyPr wrap="none" rtlCol="0">
            <a:spAutoFit/>
          </a:bodyPr>
          <a:lstStyle/>
          <a:p>
            <a:r>
              <a:rPr lang="en-GB" b="1">
                <a:latin typeface="Century Gothic" panose="020B0502020202020204" pitchFamily="34" charset="0"/>
              </a:rPr>
              <a:t>Silver</a:t>
            </a:r>
          </a:p>
        </p:txBody>
      </p:sp>
      <p:sp>
        <p:nvSpPr>
          <p:cNvPr id="20" name="TextBox 19">
            <a:extLst>
              <a:ext uri="{FF2B5EF4-FFF2-40B4-BE49-F238E27FC236}">
                <a16:creationId xmlns:a16="http://schemas.microsoft.com/office/drawing/2014/main" id="{7A797BC9-8F19-6147-AC72-DB45D067F338}"/>
              </a:ext>
            </a:extLst>
          </p:cNvPr>
          <p:cNvSpPr txBox="1"/>
          <p:nvPr/>
        </p:nvSpPr>
        <p:spPr>
          <a:xfrm>
            <a:off x="9990405" y="5873606"/>
            <a:ext cx="734496" cy="369332"/>
          </a:xfrm>
          <a:prstGeom prst="rect">
            <a:avLst/>
          </a:prstGeom>
          <a:noFill/>
        </p:spPr>
        <p:txBody>
          <a:bodyPr wrap="none" rtlCol="0">
            <a:spAutoFit/>
          </a:bodyPr>
          <a:lstStyle/>
          <a:p>
            <a:r>
              <a:rPr lang="en-GB" b="1">
                <a:latin typeface="Century Gothic" panose="020B0502020202020204" pitchFamily="34" charset="0"/>
              </a:rPr>
              <a:t>Gold</a:t>
            </a:r>
          </a:p>
        </p:txBody>
      </p:sp>
      <p:sp>
        <p:nvSpPr>
          <p:cNvPr id="21" name="TextBox 20">
            <a:extLst>
              <a:ext uri="{FF2B5EF4-FFF2-40B4-BE49-F238E27FC236}">
                <a16:creationId xmlns:a16="http://schemas.microsoft.com/office/drawing/2014/main" id="{10610B9B-FA22-6C43-8D38-6C87D4C02FE9}"/>
              </a:ext>
            </a:extLst>
          </p:cNvPr>
          <p:cNvSpPr txBox="1"/>
          <p:nvPr/>
        </p:nvSpPr>
        <p:spPr>
          <a:xfrm>
            <a:off x="9990405" y="6312048"/>
            <a:ext cx="1140056" cy="369332"/>
          </a:xfrm>
          <a:prstGeom prst="rect">
            <a:avLst/>
          </a:prstGeom>
          <a:noFill/>
        </p:spPr>
        <p:txBody>
          <a:bodyPr wrap="none" rtlCol="0">
            <a:spAutoFit/>
          </a:bodyPr>
          <a:lstStyle/>
          <a:p>
            <a:r>
              <a:rPr lang="en-GB" b="1">
                <a:latin typeface="Century Gothic" panose="020B0502020202020204" pitchFamily="34" charset="0"/>
              </a:rPr>
              <a:t>Platinum</a:t>
            </a:r>
          </a:p>
        </p:txBody>
      </p:sp>
      <p:sp>
        <p:nvSpPr>
          <p:cNvPr id="22" name="TextBox 21">
            <a:extLst>
              <a:ext uri="{FF2B5EF4-FFF2-40B4-BE49-F238E27FC236}">
                <a16:creationId xmlns:a16="http://schemas.microsoft.com/office/drawing/2014/main" id="{B76C7C87-89E5-2E49-9086-139F6E7C4D18}"/>
              </a:ext>
            </a:extLst>
          </p:cNvPr>
          <p:cNvSpPr txBox="1"/>
          <p:nvPr/>
        </p:nvSpPr>
        <p:spPr>
          <a:xfrm>
            <a:off x="9991872" y="1489186"/>
            <a:ext cx="1494320" cy="369332"/>
          </a:xfrm>
          <a:prstGeom prst="rect">
            <a:avLst/>
          </a:prstGeom>
          <a:noFill/>
        </p:spPr>
        <p:txBody>
          <a:bodyPr wrap="none" rtlCol="0">
            <a:spAutoFit/>
          </a:bodyPr>
          <a:lstStyle/>
          <a:p>
            <a:r>
              <a:rPr lang="en-GB" b="1">
                <a:latin typeface="Century Gothic" panose="020B0502020202020204" pitchFamily="34" charset="0"/>
              </a:rPr>
              <a:t>Magnesium</a:t>
            </a:r>
          </a:p>
        </p:txBody>
      </p:sp>
      <p:sp>
        <p:nvSpPr>
          <p:cNvPr id="23" name="Rectangle 22">
            <a:extLst>
              <a:ext uri="{FF2B5EF4-FFF2-40B4-BE49-F238E27FC236}">
                <a16:creationId xmlns:a16="http://schemas.microsoft.com/office/drawing/2014/main" id="{4C37E63C-5C20-7E48-B5B4-79B7B24BFB1E}"/>
              </a:ext>
            </a:extLst>
          </p:cNvPr>
          <p:cNvSpPr/>
          <p:nvPr/>
        </p:nvSpPr>
        <p:spPr>
          <a:xfrm>
            <a:off x="655014" y="4607799"/>
            <a:ext cx="8704860" cy="1200329"/>
          </a:xfrm>
          <a:prstGeom prst="rect">
            <a:avLst/>
          </a:prstGeom>
        </p:spPr>
        <p:txBody>
          <a:bodyPr wrap="square">
            <a:spAutoFit/>
          </a:bodyPr>
          <a:lstStyle/>
          <a:p>
            <a:r>
              <a:rPr lang="en-GB" sz="2400" dirty="0">
                <a:latin typeface="Century Gothic" panose="020B0502020202020204" pitchFamily="34" charset="0"/>
              </a:rPr>
              <a:t>Carbon and hydrogen can be used to extract metals from their compounds using a </a:t>
            </a:r>
            <a:r>
              <a:rPr lang="en-GB" sz="2400" b="1" dirty="0">
                <a:latin typeface="Century Gothic" panose="020B0502020202020204" pitchFamily="34" charset="0"/>
              </a:rPr>
              <a:t>displacement reaction</a:t>
            </a:r>
            <a:r>
              <a:rPr lang="en-GB" sz="2400" dirty="0">
                <a:latin typeface="Century Gothic" panose="020B0502020202020204" pitchFamily="34" charset="0"/>
              </a:rPr>
              <a:t>. </a:t>
            </a:r>
          </a:p>
          <a:p>
            <a:endParaRPr lang="en-GB" sz="2400" dirty="0">
              <a:latin typeface="Century Gothic" panose="020B0502020202020204" pitchFamily="34" charset="0"/>
            </a:endParaRPr>
          </a:p>
        </p:txBody>
      </p:sp>
      <p:pic>
        <p:nvPicPr>
          <p:cNvPr id="1026" name="Picture 2" descr="Nails, Flat Head, Stole, Industry, Metal">
            <a:extLst>
              <a:ext uri="{FF2B5EF4-FFF2-40B4-BE49-F238E27FC236}">
                <a16:creationId xmlns:a16="http://schemas.microsoft.com/office/drawing/2014/main" id="{EDFAD91A-36C9-8F4C-7351-7C96F302F2A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94001" y="778739"/>
            <a:ext cx="3119433" cy="2079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3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9" ma:contentTypeDescription="Create a new document." ma:contentTypeScope="" ma:versionID="29b8f8dffeb68ff5440990d5c8557abd">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5ff88033e354b917f42c06f34d5c8380"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F14CD-FE4E-4B91-BA7F-219603BF8673}">
  <ds:schemaRefs>
    <ds:schemaRef ds:uri="http://www.w3.org/XML/1998/namespace"/>
    <ds:schemaRef ds:uri="http://schemas.microsoft.com/office/infopath/2007/PartnerControls"/>
    <ds:schemaRef ds:uri="http://purl.org/dc/dcmitype/"/>
    <ds:schemaRef ds:uri="http://purl.org/dc/elements/1.1/"/>
    <ds:schemaRef ds:uri="9dd66dd2-dc2f-4e10-8286-f1da66314693"/>
    <ds:schemaRef ds:uri="http://schemas.microsoft.com/office/2006/metadata/properties"/>
    <ds:schemaRef ds:uri="http://schemas.microsoft.com/office/2006/documentManagement/types"/>
    <ds:schemaRef ds:uri="http://schemas.openxmlformats.org/package/2006/metadata/core-properties"/>
    <ds:schemaRef ds:uri="e7f29ac3-c74a-46a7-9e80-ec6458dc319f"/>
    <ds:schemaRef ds:uri="http://purl.org/dc/terms/"/>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58BEF935-7130-46F8-B2E3-6C91138F30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00cb1474-a534-468d-829f-636ece32c24c}" enabled="0" method="" siteId="{00cb1474-a534-468d-829f-636ece32c24c}" removed="1"/>
</clbl:labelList>
</file>

<file path=docProps/app.xml><?xml version="1.0" encoding="utf-8"?>
<Properties xmlns="http://schemas.openxmlformats.org/officeDocument/2006/extended-properties" xmlns:vt="http://schemas.openxmlformats.org/officeDocument/2006/docPropsVTypes">
  <Template>P1.3.2 - Energy Stores</Template>
  <TotalTime>9501</TotalTime>
  <Words>5657</Words>
  <Application>Microsoft Office PowerPoint</Application>
  <PresentationFormat>Widescreen</PresentationFormat>
  <Paragraphs>590</Paragraphs>
  <Slides>31</Slides>
  <Notes>28</Notes>
  <HiddenSlides>12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Calibri</vt:lpstr>
      <vt:lpstr>Arial</vt:lpstr>
      <vt:lpstr>Georgia</vt:lpstr>
      <vt:lpstr>Cambria Math</vt:lpstr>
      <vt:lpstr>Century Gothic</vt:lpstr>
      <vt:lpstr>Wingdings</vt:lpstr>
      <vt:lpstr>B2.2.11 Feedback lesson</vt:lpstr>
      <vt:lpstr>Making this resource work for you</vt:lpstr>
      <vt:lpstr>Practical Activity</vt:lpstr>
      <vt:lpstr>PowerPoint Presentation</vt:lpstr>
      <vt:lpstr>PowerPoint Presentation</vt:lpstr>
      <vt:lpstr>PowerPoint Presentation</vt:lpstr>
      <vt:lpstr>C4.2.2</vt:lpstr>
      <vt:lpstr>PowerPoint Presentation</vt:lpstr>
      <vt:lpstr>This is the fix-it portion of the lesson</vt:lpstr>
      <vt:lpstr>Extracting Metals</vt:lpstr>
      <vt:lpstr>Extracting metals using carbon</vt:lpstr>
      <vt:lpstr>Extracting metals using carbon</vt:lpstr>
      <vt:lpstr>This picture shows a mineral called fluorite.  The chemical name for this mineral is calcium fluoride (CaF2)  Fluorite is an ore from which we can extract calcium metal.</vt:lpstr>
      <vt:lpstr>Predict the products of these reactions. </vt:lpstr>
      <vt:lpstr>Drill</vt:lpstr>
      <vt:lpstr>Drill answers</vt:lpstr>
      <vt:lpstr>I: Describing displacement reactions</vt:lpstr>
      <vt:lpstr>We: Describing displacement reactions</vt:lpstr>
      <vt:lpstr>You: Describing displacement reactions</vt:lpstr>
      <vt:lpstr>Activity</vt:lpstr>
      <vt:lpstr>Answers – Section A</vt:lpstr>
      <vt:lpstr>Answers – Section A</vt:lpstr>
      <vt:lpstr>Answers – Section B </vt:lpstr>
      <vt:lpstr>Answers – Section B</vt:lpstr>
      <vt:lpstr>Answers – Section B</vt:lpstr>
      <vt:lpstr>Answers – Section C</vt:lpstr>
      <vt:lpstr>Answers – Section C</vt:lpstr>
      <vt:lpstr>Risk Assessment</vt:lpstr>
      <vt:lpstr>Extracting Metals by Reduction with Carbon activity</vt:lpstr>
      <vt:lpstr>Explain: to use scientific understanding to make something clear or state the reason for something happening</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Eve Crookenden-Johnson</cp:lastModifiedBy>
  <cp:revision>4</cp:revision>
  <dcterms:created xsi:type="dcterms:W3CDTF">2019-03-21T11:24:14Z</dcterms:created>
  <dcterms:modified xsi:type="dcterms:W3CDTF">2025-10-01T15:11:11Z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